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7" r:id="rId1"/>
    <p:sldMasterId id="2147483796" r:id="rId2"/>
  </p:sldMasterIdLst>
  <p:notesMasterIdLst>
    <p:notesMasterId r:id="rId27"/>
  </p:notesMasterIdLst>
  <p:handoutMasterIdLst>
    <p:handoutMasterId r:id="rId28"/>
  </p:handoutMasterIdLst>
  <p:sldIdLst>
    <p:sldId id="1714" r:id="rId3"/>
    <p:sldId id="1535" r:id="rId4"/>
    <p:sldId id="1697" r:id="rId5"/>
    <p:sldId id="1717" r:id="rId6"/>
    <p:sldId id="1473" r:id="rId7"/>
    <p:sldId id="1474" r:id="rId8"/>
    <p:sldId id="1382" r:id="rId9"/>
    <p:sldId id="370" r:id="rId10"/>
    <p:sldId id="1433" r:id="rId11"/>
    <p:sldId id="1696" r:id="rId12"/>
    <p:sldId id="1671" r:id="rId13"/>
    <p:sldId id="1673" r:id="rId14"/>
    <p:sldId id="1672" r:id="rId15"/>
    <p:sldId id="1674" r:id="rId16"/>
    <p:sldId id="1698" r:id="rId17"/>
    <p:sldId id="1675" r:id="rId18"/>
    <p:sldId id="1678" r:id="rId19"/>
    <p:sldId id="1680" r:id="rId20"/>
    <p:sldId id="1681" r:id="rId21"/>
    <p:sldId id="1683" r:id="rId22"/>
    <p:sldId id="1686" r:id="rId23"/>
    <p:sldId id="1684" r:id="rId24"/>
    <p:sldId id="1685" r:id="rId25"/>
    <p:sldId id="1139" r:id="rId26"/>
  </p:sldIdLst>
  <p:sldSz cx="12192000" cy="6858000"/>
  <p:notesSz cx="6807200" cy="9939338"/>
  <p:embeddedFontLst>
    <p:embeddedFont>
      <p:font typeface="Pretendard" panose="020B0600000101010101" charset="-127"/>
      <p:regular r:id="rId29"/>
      <p:bold r:id="rId30"/>
    </p:embeddedFont>
    <p:embeddedFont>
      <p:font typeface="Pretendard Black" panose="020B0600000101010101" charset="-127"/>
      <p:bold r:id="rId31"/>
    </p:embeddedFont>
    <p:embeddedFont>
      <p:font typeface="Pretendard Light" panose="020B0600000101010101" charset="-127"/>
      <p:regular r:id="rId32"/>
    </p:embeddedFont>
    <p:embeddedFont>
      <p:font typeface="Pretendard SemiBold" panose="020B0600000101010101" charset="-127"/>
      <p:bold r:id="rId33"/>
    </p:embeddedFont>
    <p:embeddedFont>
      <p:font typeface="나눔바른고딕" panose="020B0600000101010101" charset="-127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ko-KR"/>
    </a:defPPr>
    <a:lvl1pPr marL="0" algn="l" defTabSz="1042844" rtl="0" eaLnBrk="1" latinLnBrk="1" hangingPunct="1">
      <a:defRPr sz="2099" kern="1200">
        <a:solidFill>
          <a:schemeClr val="tx1"/>
        </a:solidFill>
        <a:latin typeface="+mn-lt"/>
        <a:ea typeface="+mn-ea"/>
        <a:cs typeface="+mn-cs"/>
      </a:defRPr>
    </a:lvl1pPr>
    <a:lvl2pPr marL="521422" algn="l" defTabSz="1042844" rtl="0" eaLnBrk="1" latinLnBrk="1" hangingPunct="1">
      <a:defRPr sz="2099" kern="1200">
        <a:solidFill>
          <a:schemeClr val="tx1"/>
        </a:solidFill>
        <a:latin typeface="+mn-lt"/>
        <a:ea typeface="+mn-ea"/>
        <a:cs typeface="+mn-cs"/>
      </a:defRPr>
    </a:lvl2pPr>
    <a:lvl3pPr marL="1042844" algn="l" defTabSz="1042844" rtl="0" eaLnBrk="1" latinLnBrk="1" hangingPunct="1">
      <a:defRPr sz="2099" kern="1200">
        <a:solidFill>
          <a:schemeClr val="tx1"/>
        </a:solidFill>
        <a:latin typeface="+mn-lt"/>
        <a:ea typeface="+mn-ea"/>
        <a:cs typeface="+mn-cs"/>
      </a:defRPr>
    </a:lvl3pPr>
    <a:lvl4pPr marL="1564266" algn="l" defTabSz="1042844" rtl="0" eaLnBrk="1" latinLnBrk="1" hangingPunct="1">
      <a:defRPr sz="2099" kern="1200">
        <a:solidFill>
          <a:schemeClr val="tx1"/>
        </a:solidFill>
        <a:latin typeface="+mn-lt"/>
        <a:ea typeface="+mn-ea"/>
        <a:cs typeface="+mn-cs"/>
      </a:defRPr>
    </a:lvl4pPr>
    <a:lvl5pPr marL="2085689" algn="l" defTabSz="1042844" rtl="0" eaLnBrk="1" latinLnBrk="1" hangingPunct="1">
      <a:defRPr sz="2099" kern="1200">
        <a:solidFill>
          <a:schemeClr val="tx1"/>
        </a:solidFill>
        <a:latin typeface="+mn-lt"/>
        <a:ea typeface="+mn-ea"/>
        <a:cs typeface="+mn-cs"/>
      </a:defRPr>
    </a:lvl5pPr>
    <a:lvl6pPr marL="2607109" algn="l" defTabSz="1042844" rtl="0" eaLnBrk="1" latinLnBrk="1" hangingPunct="1">
      <a:defRPr sz="2099" kern="1200">
        <a:solidFill>
          <a:schemeClr val="tx1"/>
        </a:solidFill>
        <a:latin typeface="+mn-lt"/>
        <a:ea typeface="+mn-ea"/>
        <a:cs typeface="+mn-cs"/>
      </a:defRPr>
    </a:lvl6pPr>
    <a:lvl7pPr marL="3128532" algn="l" defTabSz="1042844" rtl="0" eaLnBrk="1" latinLnBrk="1" hangingPunct="1">
      <a:defRPr sz="2099" kern="1200">
        <a:solidFill>
          <a:schemeClr val="tx1"/>
        </a:solidFill>
        <a:latin typeface="+mn-lt"/>
        <a:ea typeface="+mn-ea"/>
        <a:cs typeface="+mn-cs"/>
      </a:defRPr>
    </a:lvl7pPr>
    <a:lvl8pPr marL="3649953" algn="l" defTabSz="1042844" rtl="0" eaLnBrk="1" latinLnBrk="1" hangingPunct="1">
      <a:defRPr sz="2099" kern="1200">
        <a:solidFill>
          <a:schemeClr val="tx1"/>
        </a:solidFill>
        <a:latin typeface="+mn-lt"/>
        <a:ea typeface="+mn-ea"/>
        <a:cs typeface="+mn-cs"/>
      </a:defRPr>
    </a:lvl8pPr>
    <a:lvl9pPr marL="4171376" algn="l" defTabSz="1042844" rtl="0" eaLnBrk="1" latinLnBrk="1" hangingPunct="1">
      <a:defRPr sz="20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7,8. 청렴도 조사" id="{96756CDD-5D17-4A1A-91B4-DB084A4F625B}">
          <p14:sldIdLst>
            <p14:sldId id="1714"/>
            <p14:sldId id="1535"/>
            <p14:sldId id="1697"/>
            <p14:sldId id="1717"/>
            <p14:sldId id="1473"/>
            <p14:sldId id="1474"/>
            <p14:sldId id="1382"/>
            <p14:sldId id="370"/>
            <p14:sldId id="1433"/>
            <p14:sldId id="1696"/>
            <p14:sldId id="1671"/>
            <p14:sldId id="1673"/>
            <p14:sldId id="1672"/>
            <p14:sldId id="1674"/>
            <p14:sldId id="1698"/>
            <p14:sldId id="1675"/>
            <p14:sldId id="1678"/>
            <p14:sldId id="1680"/>
            <p14:sldId id="1681"/>
            <p14:sldId id="1683"/>
            <p14:sldId id="1686"/>
            <p14:sldId id="1684"/>
            <p14:sldId id="1685"/>
            <p14:sldId id="1139"/>
          </p14:sldIdLst>
        </p14:section>
      </p14:sectionLst>
    </p:ext>
    <p:ext uri="{EFAFB233-063F-42B5-8137-9DF3F51BA10A}">
      <p15:sldGuideLst xmlns:p15="http://schemas.microsoft.com/office/powerpoint/2012/main">
        <p15:guide id="6" pos="3840" userDrawn="1">
          <p15:clr>
            <a:srgbClr val="A4A3A4"/>
          </p15:clr>
        </p15:guide>
        <p15:guide id="11" pos="1708" userDrawn="1">
          <p15:clr>
            <a:srgbClr val="A4A3A4"/>
          </p15:clr>
        </p15:guide>
        <p15:guide id="13" orient="horz" pos="4110" userDrawn="1">
          <p15:clr>
            <a:srgbClr val="A4A3A4"/>
          </p15:clr>
        </p15:guide>
        <p15:guide id="16" pos="2318" userDrawn="1">
          <p15:clr>
            <a:srgbClr val="A4A3A4"/>
          </p15:clr>
        </p15:guide>
        <p15:guide id="17" pos="7514" userDrawn="1">
          <p15:clr>
            <a:srgbClr val="A4A3A4"/>
          </p15:clr>
        </p15:guide>
        <p15:guide id="21" pos="1248" userDrawn="1">
          <p15:clr>
            <a:srgbClr val="A4A3A4"/>
          </p15:clr>
        </p15:guide>
        <p15:guide id="23" orient="horz" pos="1616" userDrawn="1">
          <p15:clr>
            <a:srgbClr val="A4A3A4"/>
          </p15:clr>
        </p15:guide>
        <p15:guide id="25" orient="horz" pos="2160" userDrawn="1">
          <p15:clr>
            <a:srgbClr val="A4A3A4"/>
          </p15:clr>
        </p15:guide>
        <p15:guide id="26" orient="horz" pos="2115" userDrawn="1">
          <p15:clr>
            <a:srgbClr val="A4A3A4"/>
          </p15:clr>
        </p15:guide>
        <p15:guide id="27" pos="1783" userDrawn="1">
          <p15:clr>
            <a:srgbClr val="A4A3A4"/>
          </p15:clr>
        </p15:guide>
        <p15:guide id="28" pos="3024" userDrawn="1">
          <p15:clr>
            <a:srgbClr val="A4A3A4"/>
          </p15:clr>
        </p15:guide>
        <p15:guide id="29" pos="3717" userDrawn="1">
          <p15:clr>
            <a:srgbClr val="A4A3A4"/>
          </p15:clr>
        </p15:guide>
        <p15:guide id="30" pos="892" userDrawn="1">
          <p15:clr>
            <a:srgbClr val="A4A3A4"/>
          </p15:clr>
        </p15:guide>
        <p15:guide id="31" pos="529" userDrawn="1">
          <p15:clr>
            <a:srgbClr val="A4A3A4"/>
          </p15:clr>
        </p15:guide>
        <p15:guide id="32" pos="7151" userDrawn="1">
          <p15:clr>
            <a:srgbClr val="A4A3A4"/>
          </p15:clr>
        </p15:guide>
        <p15:guide id="33" pos="166" userDrawn="1">
          <p15:clr>
            <a:srgbClr val="A4A3A4"/>
          </p15:clr>
        </p15:guide>
        <p15:guide id="34" orient="horz" pos="9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jtest" initials="g" lastIdx="6" clrIdx="0">
    <p:extLst>
      <p:ext uri="{19B8F6BF-5375-455C-9EA6-DF929625EA0E}">
        <p15:presenceInfo xmlns:p15="http://schemas.microsoft.com/office/powerpoint/2012/main" userId="gjtes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FA"/>
    <a:srgbClr val="FFC000"/>
    <a:srgbClr val="D3E1B6"/>
    <a:srgbClr val="FE66F7"/>
    <a:srgbClr val="FFFFFF"/>
    <a:srgbClr val="DCE6F2"/>
    <a:srgbClr val="F252E7"/>
    <a:srgbClr val="C282AE"/>
    <a:srgbClr val="9BBB59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3" autoAdjust="0"/>
    <p:restoredTop sz="93001" autoAdjust="0"/>
  </p:normalViewPr>
  <p:slideViewPr>
    <p:cSldViewPr showGuides="1">
      <p:cViewPr varScale="1">
        <p:scale>
          <a:sx n="106" d="100"/>
          <a:sy n="106" d="100"/>
        </p:scale>
        <p:origin x="558" y="126"/>
      </p:cViewPr>
      <p:guideLst>
        <p:guide pos="3840"/>
        <p:guide pos="1708"/>
        <p:guide orient="horz" pos="4110"/>
        <p:guide pos="2318"/>
        <p:guide pos="7514"/>
        <p:guide pos="1248"/>
        <p:guide orient="horz" pos="1616"/>
        <p:guide orient="horz" pos="2160"/>
        <p:guide orient="horz" pos="2115"/>
        <p:guide pos="1783"/>
        <p:guide pos="3024"/>
        <p:guide pos="3717"/>
        <p:guide pos="892"/>
        <p:guide pos="529"/>
        <p:guide pos="7151"/>
        <p:guide pos="166"/>
        <p:guide orient="horz" pos="98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012"/>
    </p:cViewPr>
  </p:sorterViewPr>
  <p:notesViewPr>
    <p:cSldViewPr showGuides="1">
      <p:cViewPr varScale="1">
        <p:scale>
          <a:sx n="77" d="100"/>
          <a:sy n="77" d="100"/>
        </p:scale>
        <p:origin x="314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291326053377581E-2"/>
          <c:y val="0.29244716361603118"/>
          <c:w val="0.93741734789324482"/>
          <c:h val="0.662244120894161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97.1</c:v>
                </c:pt>
                <c:pt idx="1">
                  <c:v>97.2</c:v>
                </c:pt>
                <c:pt idx="2">
                  <c:v>96.6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A7-425D-8009-4ED8967FF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836608"/>
        <c:axId val="149834112"/>
      </c:barChart>
      <c:catAx>
        <c:axId val="149836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9834112"/>
        <c:crosses val="autoZero"/>
        <c:auto val="1"/>
        <c:lblAlgn val="ctr"/>
        <c:lblOffset val="100"/>
        <c:noMultiLvlLbl val="0"/>
      </c:catAx>
      <c:valAx>
        <c:axId val="149834112"/>
        <c:scaling>
          <c:orientation val="minMax"/>
          <c:min val="80"/>
        </c:scaling>
        <c:delete val="1"/>
        <c:axPos val="l"/>
        <c:numFmt formatCode="General" sourceLinked="1"/>
        <c:majorTickMark val="out"/>
        <c:minorTickMark val="none"/>
        <c:tickLblPos val="nextTo"/>
        <c:crossAx val="14983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ko-KR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48927536021E-2"/>
          <c:y val="0.12401005555552844"/>
          <c:w val="0.96704119850187265"/>
          <c:h val="0.872815698384750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Sheet1!$B$19:$I$19</c:f>
              <c:numCache>
                <c:formatCode>General</c:formatCode>
                <c:ptCount val="8"/>
                <c:pt idx="0">
                  <c:v>92.5</c:v>
                </c:pt>
                <c:pt idx="1">
                  <c:v>88.8</c:v>
                </c:pt>
                <c:pt idx="2">
                  <c:v>95.4</c:v>
                </c:pt>
                <c:pt idx="3">
                  <c:v>94.6</c:v>
                </c:pt>
                <c:pt idx="4">
                  <c:v>94.4</c:v>
                </c:pt>
                <c:pt idx="5">
                  <c:v>93.4</c:v>
                </c:pt>
                <c:pt idx="6">
                  <c:v>92.8</c:v>
                </c:pt>
                <c:pt idx="7">
                  <c:v>90.1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6-4A3D-A6AF-914F219EBB2A}"/>
            </c:ext>
          </c:extLst>
        </c:ser>
        <c:ser>
          <c:idx val="1"/>
          <c:order val="1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Sheet1!$B$20:$I$20</c:f>
              <c:numCache>
                <c:formatCode>General</c:formatCode>
                <c:ptCount val="8"/>
                <c:pt idx="0">
                  <c:v>90.5</c:v>
                </c:pt>
                <c:pt idx="1">
                  <c:v>86.7</c:v>
                </c:pt>
                <c:pt idx="2">
                  <c:v>92.6</c:v>
                </c:pt>
                <c:pt idx="3">
                  <c:v>93.3</c:v>
                </c:pt>
                <c:pt idx="4">
                  <c:v>91.9</c:v>
                </c:pt>
                <c:pt idx="5">
                  <c:v>91.1</c:v>
                </c:pt>
                <c:pt idx="6">
                  <c:v>90.4</c:v>
                </c:pt>
                <c:pt idx="7">
                  <c:v>88.9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E6-4A3D-A6AF-914F219EBB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48927536021E-2"/>
          <c:y val="0.12401005555552844"/>
          <c:w val="0.96704119850187265"/>
          <c:h val="0.872815698384750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Sheet1!$B$19:$I$19</c:f>
              <c:numCache>
                <c:formatCode>General</c:formatCode>
                <c:ptCount val="8"/>
                <c:pt idx="0">
                  <c:v>92.5</c:v>
                </c:pt>
                <c:pt idx="1">
                  <c:v>88.8</c:v>
                </c:pt>
                <c:pt idx="2">
                  <c:v>95.4</c:v>
                </c:pt>
                <c:pt idx="3">
                  <c:v>94.6</c:v>
                </c:pt>
                <c:pt idx="4">
                  <c:v>94.4</c:v>
                </c:pt>
                <c:pt idx="5">
                  <c:v>93.4</c:v>
                </c:pt>
                <c:pt idx="6">
                  <c:v>92.8</c:v>
                </c:pt>
                <c:pt idx="7">
                  <c:v>90.1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6-4A3D-A6AF-914F219EBB2A}"/>
            </c:ext>
          </c:extLst>
        </c:ser>
        <c:ser>
          <c:idx val="1"/>
          <c:order val="1"/>
          <c:spPr>
            <a:solidFill>
              <a:srgbClr val="FE66F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Sheet1!$B$20:$I$20</c:f>
              <c:numCache>
                <c:formatCode>General</c:formatCode>
                <c:ptCount val="8"/>
                <c:pt idx="0">
                  <c:v>91</c:v>
                </c:pt>
                <c:pt idx="1">
                  <c:v>87.1</c:v>
                </c:pt>
                <c:pt idx="2">
                  <c:v>95.3</c:v>
                </c:pt>
                <c:pt idx="3">
                  <c:v>94.1</c:v>
                </c:pt>
                <c:pt idx="4">
                  <c:v>96.5</c:v>
                </c:pt>
                <c:pt idx="5">
                  <c:v>94.1</c:v>
                </c:pt>
                <c:pt idx="6">
                  <c:v>90.6</c:v>
                </c:pt>
                <c:pt idx="7">
                  <c:v>85.3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E6-4A3D-A6AF-914F219EBB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4853727488378E-2"/>
          <c:y val="0.12401022703565237"/>
          <c:w val="0.96704119850187265"/>
          <c:h val="0.872815698384750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Sheet1!$B$19:$I$19</c:f>
              <c:numCache>
                <c:formatCode>General</c:formatCode>
                <c:ptCount val="8"/>
                <c:pt idx="0">
                  <c:v>92.5</c:v>
                </c:pt>
                <c:pt idx="1">
                  <c:v>88.8</c:v>
                </c:pt>
                <c:pt idx="2">
                  <c:v>95.4</c:v>
                </c:pt>
                <c:pt idx="3">
                  <c:v>94.6</c:v>
                </c:pt>
                <c:pt idx="4">
                  <c:v>94.4</c:v>
                </c:pt>
                <c:pt idx="5">
                  <c:v>93.4</c:v>
                </c:pt>
                <c:pt idx="6">
                  <c:v>92.8</c:v>
                </c:pt>
                <c:pt idx="7">
                  <c:v>90.1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6-4A3D-A6AF-914F219EBB2A}"/>
            </c:ext>
          </c:extLst>
        </c:ser>
        <c:ser>
          <c:idx val="1"/>
          <c:order val="1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Sheet1!$B$20:$I$20</c:f>
              <c:numCache>
                <c:formatCode>General</c:formatCode>
                <c:ptCount val="8"/>
                <c:pt idx="0">
                  <c:v>92.7</c:v>
                </c:pt>
                <c:pt idx="1">
                  <c:v>88</c:v>
                </c:pt>
                <c:pt idx="2">
                  <c:v>96</c:v>
                </c:pt>
                <c:pt idx="3">
                  <c:v>93.3</c:v>
                </c:pt>
                <c:pt idx="4">
                  <c:v>93.3</c:v>
                </c:pt>
                <c:pt idx="5">
                  <c:v>94.7</c:v>
                </c:pt>
                <c:pt idx="6">
                  <c:v>93.3</c:v>
                </c:pt>
                <c:pt idx="7">
                  <c:v>91.3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E6-4A3D-A6AF-914F219EBB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48927536021E-2"/>
          <c:y val="0.12401005555552844"/>
          <c:w val="0.96704119850187265"/>
          <c:h val="0.872815698384750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Sheet1!$B$19:$I$19</c:f>
              <c:numCache>
                <c:formatCode>General</c:formatCode>
                <c:ptCount val="8"/>
                <c:pt idx="0">
                  <c:v>92.5</c:v>
                </c:pt>
                <c:pt idx="1">
                  <c:v>88.8</c:v>
                </c:pt>
                <c:pt idx="2">
                  <c:v>95.4</c:v>
                </c:pt>
                <c:pt idx="3">
                  <c:v>94.6</c:v>
                </c:pt>
                <c:pt idx="4">
                  <c:v>94.4</c:v>
                </c:pt>
                <c:pt idx="5">
                  <c:v>93.4</c:v>
                </c:pt>
                <c:pt idx="6">
                  <c:v>92.8</c:v>
                </c:pt>
                <c:pt idx="7">
                  <c:v>90.1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6-4A3D-A6AF-914F219EBB2A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Sheet1!$B$20:$I$20</c:f>
              <c:numCache>
                <c:formatCode>General</c:formatCode>
                <c:ptCount val="8"/>
                <c:pt idx="0">
                  <c:v>94</c:v>
                </c:pt>
                <c:pt idx="1">
                  <c:v>90.7</c:v>
                </c:pt>
                <c:pt idx="2">
                  <c:v>97.3</c:v>
                </c:pt>
                <c:pt idx="3">
                  <c:v>96</c:v>
                </c:pt>
                <c:pt idx="4">
                  <c:v>96</c:v>
                </c:pt>
                <c:pt idx="5">
                  <c:v>92</c:v>
                </c:pt>
                <c:pt idx="6">
                  <c:v>94.7</c:v>
                </c:pt>
                <c:pt idx="7">
                  <c:v>92.7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E6-4A3D-A6AF-914F219EBB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291326053377581E-2"/>
          <c:y val="0.29244716361603118"/>
          <c:w val="0.93741734789324482"/>
          <c:h val="0.662244120894161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92.5</c:v>
                </c:pt>
                <c:pt idx="1">
                  <c:v>90.5</c:v>
                </c:pt>
                <c:pt idx="2">
                  <c:v>90.4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06-43B6-8FCD-9102FAE00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836608"/>
        <c:axId val="149834112"/>
      </c:barChart>
      <c:catAx>
        <c:axId val="149836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9834112"/>
        <c:crosses val="autoZero"/>
        <c:auto val="1"/>
        <c:lblAlgn val="ctr"/>
        <c:lblOffset val="100"/>
        <c:noMultiLvlLbl val="0"/>
      </c:catAx>
      <c:valAx>
        <c:axId val="149834112"/>
        <c:scaling>
          <c:orientation val="minMax"/>
          <c:min val="80"/>
        </c:scaling>
        <c:delete val="1"/>
        <c:axPos val="l"/>
        <c:numFmt formatCode="General" sourceLinked="1"/>
        <c:majorTickMark val="out"/>
        <c:minorTickMark val="none"/>
        <c:tickLblPos val="nextTo"/>
        <c:crossAx val="14983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48927536021E-2"/>
          <c:y val="0.22284379309378768"/>
          <c:w val="0.96704119850187265"/>
          <c:h val="0.773982013839817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78-4C52-9952-EC53F6B1D6D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E78-4C52-9952-EC53F6B1D6DA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78-4C52-9952-EC53F6B1D6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Sheet1!$B$19:$E$19</c:f>
              <c:numCache>
                <c:formatCode>General</c:formatCode>
                <c:ptCount val="4"/>
                <c:pt idx="0">
                  <c:v>97.1</c:v>
                </c:pt>
                <c:pt idx="1">
                  <c:v>97.4</c:v>
                </c:pt>
                <c:pt idx="2">
                  <c:v>96.8</c:v>
                </c:pt>
                <c:pt idx="3">
                  <c:v>92.5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78-4C52-9952-EC53F6B1D6DA}"/>
            </c:ext>
          </c:extLst>
        </c:ser>
        <c:ser>
          <c:idx val="1"/>
          <c:order val="1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Sheet1!$B$20:$E$20</c:f>
              <c:numCache>
                <c:formatCode>General</c:formatCode>
                <c:ptCount val="4"/>
                <c:pt idx="0">
                  <c:v>97.2</c:v>
                </c:pt>
                <c:pt idx="1">
                  <c:v>96.9</c:v>
                </c:pt>
                <c:pt idx="2">
                  <c:v>97.2</c:v>
                </c:pt>
                <c:pt idx="3">
                  <c:v>90.5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E78-4C52-9952-EC53F6B1D6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2401005555552844"/>
          <c:w val="1"/>
          <c:h val="0.872815698384750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Sheet1!$B$19:$I$19</c:f>
              <c:numCache>
                <c:formatCode>General</c:formatCode>
                <c:ptCount val="8"/>
                <c:pt idx="0">
                  <c:v>97.1</c:v>
                </c:pt>
                <c:pt idx="1">
                  <c:v>97.1</c:v>
                </c:pt>
                <c:pt idx="2">
                  <c:v>97.1</c:v>
                </c:pt>
                <c:pt idx="3">
                  <c:v>97.9</c:v>
                </c:pt>
                <c:pt idx="4">
                  <c:v>97.9</c:v>
                </c:pt>
                <c:pt idx="5">
                  <c:v>97.9</c:v>
                </c:pt>
                <c:pt idx="6">
                  <c:v>97.5</c:v>
                </c:pt>
                <c:pt idx="7">
                  <c:v>95.6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E6-4891-B3AC-A705217C022A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Sheet1!$B$20:$I$20</c:f>
              <c:numCache>
                <c:formatCode>General</c:formatCode>
                <c:ptCount val="8"/>
                <c:pt idx="0">
                  <c:v>97.2</c:v>
                </c:pt>
                <c:pt idx="1">
                  <c:v>96</c:v>
                </c:pt>
                <c:pt idx="2">
                  <c:v>97.9</c:v>
                </c:pt>
                <c:pt idx="3">
                  <c:v>97.9</c:v>
                </c:pt>
                <c:pt idx="4">
                  <c:v>97.6</c:v>
                </c:pt>
                <c:pt idx="5">
                  <c:v>97.4</c:v>
                </c:pt>
                <c:pt idx="6">
                  <c:v>96.3</c:v>
                </c:pt>
                <c:pt idx="7">
                  <c:v>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E6-4891-B3AC-A705217C02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48927536021E-2"/>
          <c:y val="0.12401005555552844"/>
          <c:w val="0.96704119850187265"/>
          <c:h val="0.872815698384750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Sheet1!$B$19:$I$19</c:f>
              <c:numCache>
                <c:formatCode>General</c:formatCode>
                <c:ptCount val="8"/>
                <c:pt idx="0">
                  <c:v>92.5</c:v>
                </c:pt>
                <c:pt idx="1">
                  <c:v>88.8</c:v>
                </c:pt>
                <c:pt idx="2">
                  <c:v>95.4</c:v>
                </c:pt>
                <c:pt idx="3">
                  <c:v>94.6</c:v>
                </c:pt>
                <c:pt idx="4">
                  <c:v>94.4</c:v>
                </c:pt>
                <c:pt idx="5">
                  <c:v>93.4</c:v>
                </c:pt>
                <c:pt idx="6">
                  <c:v>92.8</c:v>
                </c:pt>
                <c:pt idx="7">
                  <c:v>90.1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A9-4D11-9680-692678B30FC0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Sheet1!$B$20:$I$20</c:f>
              <c:numCache>
                <c:formatCode>General</c:formatCode>
                <c:ptCount val="8"/>
                <c:pt idx="0">
                  <c:v>90.5</c:v>
                </c:pt>
                <c:pt idx="1">
                  <c:v>87</c:v>
                </c:pt>
                <c:pt idx="2">
                  <c:v>90.8</c:v>
                </c:pt>
                <c:pt idx="3">
                  <c:v>92</c:v>
                </c:pt>
                <c:pt idx="4">
                  <c:v>91.8</c:v>
                </c:pt>
                <c:pt idx="5">
                  <c:v>91</c:v>
                </c:pt>
                <c:pt idx="6">
                  <c:v>90.6</c:v>
                </c:pt>
                <c:pt idx="7">
                  <c:v>90.2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A9-4D11-9680-692678B30FC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48927536021E-2"/>
          <c:y val="0.18271838070242552"/>
          <c:w val="0.96704119850187265"/>
          <c:h val="0.81410737199674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Sheet1!$B$19:$I$19</c:f>
              <c:numCache>
                <c:formatCode>General</c:formatCode>
                <c:ptCount val="8"/>
                <c:pt idx="0">
                  <c:v>96.8</c:v>
                </c:pt>
                <c:pt idx="1">
                  <c:v>96.7</c:v>
                </c:pt>
                <c:pt idx="2">
                  <c:v>96.7</c:v>
                </c:pt>
                <c:pt idx="3">
                  <c:v>96.7</c:v>
                </c:pt>
                <c:pt idx="4">
                  <c:v>96.7</c:v>
                </c:pt>
                <c:pt idx="5">
                  <c:v>96.7</c:v>
                </c:pt>
                <c:pt idx="6">
                  <c:v>96.7</c:v>
                </c:pt>
                <c:pt idx="7">
                  <c:v>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1-4DAB-9A05-2350D96A8C50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Sheet1!$B$20:$I$20</c:f>
              <c:numCache>
                <c:formatCode>General</c:formatCode>
                <c:ptCount val="8"/>
                <c:pt idx="0">
                  <c:v>97.1</c:v>
                </c:pt>
                <c:pt idx="1">
                  <c:v>97.1</c:v>
                </c:pt>
                <c:pt idx="2">
                  <c:v>97.1</c:v>
                </c:pt>
                <c:pt idx="3">
                  <c:v>97.9</c:v>
                </c:pt>
                <c:pt idx="4">
                  <c:v>97.9</c:v>
                </c:pt>
                <c:pt idx="5">
                  <c:v>97.9</c:v>
                </c:pt>
                <c:pt idx="6">
                  <c:v>97.5</c:v>
                </c:pt>
                <c:pt idx="7">
                  <c:v>95.6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01-4DAB-9A05-2350D96A8C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48927536021E-2"/>
          <c:y val="0.19250307505207268"/>
          <c:w val="0.96704119850187265"/>
          <c:h val="0.8043226776470968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ea typeface="+mn-ea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Sheet1!$B$19:$I$19</c:f>
              <c:numCache>
                <c:formatCode>General</c:formatCode>
                <c:ptCount val="8"/>
                <c:pt idx="0">
                  <c:v>97.4</c:v>
                </c:pt>
                <c:pt idx="1">
                  <c:v>97.5</c:v>
                </c:pt>
                <c:pt idx="2">
                  <c:v>99.2</c:v>
                </c:pt>
                <c:pt idx="3">
                  <c:v>99.2</c:v>
                </c:pt>
                <c:pt idx="4">
                  <c:v>99.2</c:v>
                </c:pt>
                <c:pt idx="5">
                  <c:v>98.3</c:v>
                </c:pt>
                <c:pt idx="6">
                  <c:v>92.5</c:v>
                </c:pt>
                <c:pt idx="7">
                  <c:v>94.2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91-4A7A-8038-76406EBCCE2A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ea typeface="+mn-ea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Sheet1!$B$20:$I$20</c:f>
              <c:numCache>
                <c:formatCode>General</c:formatCode>
                <c:ptCount val="8"/>
                <c:pt idx="0">
                  <c:v>97.1</c:v>
                </c:pt>
                <c:pt idx="1">
                  <c:v>97.1</c:v>
                </c:pt>
                <c:pt idx="2">
                  <c:v>97.1</c:v>
                </c:pt>
                <c:pt idx="3">
                  <c:v>97.9</c:v>
                </c:pt>
                <c:pt idx="4">
                  <c:v>97.9</c:v>
                </c:pt>
                <c:pt idx="5">
                  <c:v>97.9</c:v>
                </c:pt>
                <c:pt idx="6">
                  <c:v>97.5</c:v>
                </c:pt>
                <c:pt idx="7">
                  <c:v>95.6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91-4A7A-8038-76406EBCCE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48927536021E-2"/>
          <c:y val="0.12401005555552844"/>
          <c:w val="0.96704119850187265"/>
          <c:h val="0.872815698384750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Sheet1!$B$19:$I$19</c:f>
              <c:numCache>
                <c:formatCode>General</c:formatCode>
                <c:ptCount val="8"/>
                <c:pt idx="0">
                  <c:v>92.5</c:v>
                </c:pt>
                <c:pt idx="1">
                  <c:v>88.8</c:v>
                </c:pt>
                <c:pt idx="2">
                  <c:v>95.4</c:v>
                </c:pt>
                <c:pt idx="3">
                  <c:v>94.6</c:v>
                </c:pt>
                <c:pt idx="4">
                  <c:v>94.4</c:v>
                </c:pt>
                <c:pt idx="5">
                  <c:v>93.4</c:v>
                </c:pt>
                <c:pt idx="6">
                  <c:v>92.8</c:v>
                </c:pt>
                <c:pt idx="7">
                  <c:v>90.1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6-4A3D-A6AF-914F219EBB2A}"/>
            </c:ext>
          </c:extLst>
        </c:ser>
        <c:ser>
          <c:idx val="1"/>
          <c:order val="1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Sheet1!$B$20:$I$20</c:f>
              <c:numCache>
                <c:formatCode>General</c:formatCode>
                <c:ptCount val="8"/>
                <c:pt idx="0">
                  <c:v>95</c:v>
                </c:pt>
                <c:pt idx="1">
                  <c:v>92.3</c:v>
                </c:pt>
                <c:pt idx="2">
                  <c:v>96.9</c:v>
                </c:pt>
                <c:pt idx="3">
                  <c:v>96.9</c:v>
                </c:pt>
                <c:pt idx="4">
                  <c:v>96.9</c:v>
                </c:pt>
                <c:pt idx="5">
                  <c:v>95.4</c:v>
                </c:pt>
                <c:pt idx="6">
                  <c:v>96.9</c:v>
                </c:pt>
                <c:pt idx="7">
                  <c:v>92.3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E6-4A3D-A6AF-914F219EBB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48927536021E-2"/>
          <c:y val="0.12401005555552844"/>
          <c:w val="0.96704119850187265"/>
          <c:h val="0.872815698384750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Sheet1!$B$19:$I$19</c:f>
              <c:numCache>
                <c:formatCode>General</c:formatCode>
                <c:ptCount val="8"/>
                <c:pt idx="0">
                  <c:v>92.5</c:v>
                </c:pt>
                <c:pt idx="1">
                  <c:v>88.8</c:v>
                </c:pt>
                <c:pt idx="2">
                  <c:v>95.4</c:v>
                </c:pt>
                <c:pt idx="3">
                  <c:v>94.6</c:v>
                </c:pt>
                <c:pt idx="4">
                  <c:v>94.4</c:v>
                </c:pt>
                <c:pt idx="5">
                  <c:v>93.4</c:v>
                </c:pt>
                <c:pt idx="6">
                  <c:v>92.8</c:v>
                </c:pt>
                <c:pt idx="7">
                  <c:v>90.1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6-4A3D-A6AF-914F219EBB2A}"/>
            </c:ext>
          </c:extLst>
        </c:ser>
        <c:ser>
          <c:idx val="1"/>
          <c:order val="1"/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  <a:cs typeface="KoPubWorld돋움체 Light" panose="00000300000000000000" pitchFamily="2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Sheet1!$B$20:$I$20</c:f>
              <c:numCache>
                <c:formatCode>General</c:formatCode>
                <c:ptCount val="8"/>
                <c:pt idx="0">
                  <c:v>94</c:v>
                </c:pt>
                <c:pt idx="1">
                  <c:v>89.2</c:v>
                </c:pt>
                <c:pt idx="2">
                  <c:v>96.9</c:v>
                </c:pt>
                <c:pt idx="3">
                  <c:v>95.4</c:v>
                </c:pt>
                <c:pt idx="4">
                  <c:v>93.8</c:v>
                </c:pt>
                <c:pt idx="5">
                  <c:v>95.4</c:v>
                </c:pt>
                <c:pt idx="6">
                  <c:v>93.8</c:v>
                </c:pt>
                <c:pt idx="7">
                  <c:v>93.8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E6-4A3D-A6AF-914F219EBB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5368335"/>
        <c:axId val="1687460591"/>
      </c:barChart>
      <c:catAx>
        <c:axId val="16953683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7460591"/>
        <c:crosses val="autoZero"/>
        <c:auto val="1"/>
        <c:lblAlgn val="ctr"/>
        <c:lblOffset val="100"/>
        <c:noMultiLvlLbl val="0"/>
      </c:catAx>
      <c:valAx>
        <c:axId val="1687460591"/>
        <c:scaling>
          <c:orientation val="minMax"/>
          <c:min val="65"/>
        </c:scaling>
        <c:delete val="1"/>
        <c:axPos val="l"/>
        <c:numFmt formatCode="General" sourceLinked="1"/>
        <c:majorTickMark val="out"/>
        <c:minorTickMark val="none"/>
        <c:tickLblPos val="nextTo"/>
        <c:crossAx val="16953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0.26603</cdr:x>
      <cdr:y>0.33953</cdr:y>
    </cdr:from>
    <cdr:to>
      <cdr:x>0.44574</cdr:x>
      <cdr:y>0.42936</cdr:y>
    </cdr:to>
    <cdr:sp macro="" textlink="">
      <cdr:nvSpPr>
        <cdr:cNvPr id="2" name="TextBox 25">
          <a:extLst xmlns:a="http://schemas.openxmlformats.org/drawingml/2006/main">
            <a:ext uri="{FF2B5EF4-FFF2-40B4-BE49-F238E27FC236}">
              <a16:creationId xmlns:a16="http://schemas.microsoft.com/office/drawing/2014/main" id="{2619681B-3330-4114-9731-133FAF650767}"/>
            </a:ext>
          </a:extLst>
        </cdr:cNvPr>
        <cdr:cNvSpPr txBox="1"/>
      </cdr:nvSpPr>
      <cdr:spPr>
        <a:xfrm xmlns:a="http://schemas.openxmlformats.org/drawingml/2006/main">
          <a:off x="1315414" y="1046856"/>
          <a:ext cx="88857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ko-KR"/>
          </a:defPPr>
          <a:lvl1pPr marL="0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1422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2844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64266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85689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07109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28532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49953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71376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2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</a:rPr>
            <a:t>0.1</a:t>
          </a:r>
          <a:r>
            <a:rPr lang="ko-KR" altLang="en-US" sz="12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</a:rPr>
            <a:t>점 하락</a:t>
          </a:r>
          <a:endParaRPr lang="ko-KR" altLang="en-US" sz="2000" dirty="0">
            <a:latin typeface="Pretendard" panose="02000503000000020004" pitchFamily="50" charset="-127"/>
            <a:ea typeface="Pretendard" panose="02000503000000020004" pitchFamily="50" charset="-127"/>
          </a:endParaRPr>
        </a:p>
      </cdr:txBody>
    </cdr:sp>
  </cdr:relSizeAnchor>
  <cdr:relSizeAnchor xmlns:cdr="http://schemas.openxmlformats.org/drawingml/2006/chartDrawing">
    <cdr:from>
      <cdr:x>0.24548</cdr:x>
      <cdr:y>0.36096</cdr:y>
    </cdr:from>
    <cdr:to>
      <cdr:x>0.27945</cdr:x>
      <cdr:y>0.40573</cdr:y>
    </cdr:to>
    <cdr:sp macro="" textlink="">
      <cdr:nvSpPr>
        <cdr:cNvPr id="3" name="이등변 삼각형 2">
          <a:extLst xmlns:a="http://schemas.openxmlformats.org/drawingml/2006/main">
            <a:ext uri="{FF2B5EF4-FFF2-40B4-BE49-F238E27FC236}">
              <a16:creationId xmlns:a16="http://schemas.microsoft.com/office/drawing/2014/main" id="{38BAB72C-B45C-420A-BD29-BEACC9725B10}"/>
            </a:ext>
          </a:extLst>
        </cdr:cNvPr>
        <cdr:cNvSpPr/>
      </cdr:nvSpPr>
      <cdr:spPr>
        <a:xfrm xmlns:a="http://schemas.openxmlformats.org/drawingml/2006/main" rot="10800000">
          <a:off x="1213793" y="1112947"/>
          <a:ext cx="167962" cy="138028"/>
        </a:xfrm>
        <a:custGeom xmlns:a="http://schemas.openxmlformats.org/drawingml/2006/main">
          <a:avLst/>
          <a:gdLst>
            <a:gd name="connsiteX0" fmla="*/ 0 w 167962"/>
            <a:gd name="connsiteY0" fmla="*/ 138028 h 138028"/>
            <a:gd name="connsiteX1" fmla="*/ 83981 w 167962"/>
            <a:gd name="connsiteY1" fmla="*/ 0 h 138028"/>
            <a:gd name="connsiteX2" fmla="*/ 167962 w 167962"/>
            <a:gd name="connsiteY2" fmla="*/ 138028 h 138028"/>
            <a:gd name="connsiteX3" fmla="*/ 0 w 167962"/>
            <a:gd name="connsiteY3" fmla="*/ 138028 h 13802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167962" h="138028" fill="none" extrusionOk="0">
              <a:moveTo>
                <a:pt x="0" y="138028"/>
              </a:moveTo>
              <a:cubicBezTo>
                <a:pt x="19415" y="98770"/>
                <a:pt x="75072" y="26358"/>
                <a:pt x="83981" y="0"/>
              </a:cubicBezTo>
              <a:cubicBezTo>
                <a:pt x="119420" y="68349"/>
                <a:pt x="126341" y="94936"/>
                <a:pt x="167962" y="138028"/>
              </a:cubicBezTo>
              <a:cubicBezTo>
                <a:pt x="148174" y="150730"/>
                <a:pt x="29918" y="150541"/>
                <a:pt x="0" y="138028"/>
              </a:cubicBezTo>
              <a:close/>
            </a:path>
            <a:path w="167962" h="138028" stroke="0" extrusionOk="0">
              <a:moveTo>
                <a:pt x="0" y="138028"/>
              </a:moveTo>
              <a:cubicBezTo>
                <a:pt x="16723" y="110324"/>
                <a:pt x="63135" y="9972"/>
                <a:pt x="83981" y="0"/>
              </a:cubicBezTo>
              <a:cubicBezTo>
                <a:pt x="96068" y="23230"/>
                <a:pt x="157341" y="100612"/>
                <a:pt x="167962" y="138028"/>
              </a:cubicBezTo>
              <a:cubicBezTo>
                <a:pt x="116305" y="139517"/>
                <a:pt x="65308" y="129642"/>
                <a:pt x="0" y="138028"/>
              </a:cubicBezTo>
              <a:close/>
            </a:path>
          </a:pathLst>
        </a:custGeom>
        <a:solidFill xmlns:a="http://schemas.openxmlformats.org/drawingml/2006/main">
          <a:srgbClr val="0070C0"/>
        </a:solidFill>
        <a:ln xmlns:a="http://schemas.openxmlformats.org/drawingml/2006/main">
          <a:noFill/>
          <a:extLst>
            <a:ext uri="{C807C97D-BFC1-408E-A445-0C87EB9F89A2}">
              <ask:lineSketchStyleProps xmlns="" xmlns:ask="http://schemas.microsoft.com/office/drawing/2018/sketchyshapes" sd="3708385712">
                <a:prstGeom prst="triangle">
                  <a:avLst/>
                </a:prstGeom>
                <ask:type>
                  <ask:lineSketchCurved/>
                </ask:type>
              </ask:lineSketchStyleProps>
            </a:ext>
          </a:extLst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ko-KR"/>
          </a:defPPr>
          <a:lvl1pPr marL="0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21422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42844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564266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085689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607109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128532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649953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171376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88958" indent="-88958" algn="ctr" defTabSz="1025777">
            <a:lnSpc>
              <a:spcPct val="150000"/>
            </a:lnSpc>
            <a:spcBef>
              <a:spcPct val="20000"/>
            </a:spcBef>
            <a:buClr>
              <a:srgbClr val="24A3E1"/>
            </a:buClr>
            <a:buFont typeface="Wingdings" pitchFamily="2" charset="2"/>
            <a:buChar char="§"/>
          </a:pPr>
          <a:endParaRPr lang="ko-KR" altLang="en-US" sz="1100" kern="0" dirty="0">
            <a:solidFill>
              <a:sysClr val="windowText" lastClr="000000">
                <a:lumMod val="75000"/>
                <a:lumOff val="25000"/>
              </a:sysClr>
            </a:solidFill>
            <a:latin typeface="Pretendard" panose="02000503000000020004" pitchFamily="50" charset="-127"/>
            <a:ea typeface="Pretendard" panose="02000503000000020004" pitchFamily="50" charset="-127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0.25034</cdr:x>
      <cdr:y>0.34566</cdr:y>
    </cdr:from>
    <cdr:to>
      <cdr:x>0.28623</cdr:x>
      <cdr:y>0.39098</cdr:y>
    </cdr:to>
    <cdr:sp macro="" textlink="">
      <cdr:nvSpPr>
        <cdr:cNvPr id="2" name="이등변 삼각형 19">
          <a:extLst xmlns:a="http://schemas.openxmlformats.org/drawingml/2006/main">
            <a:ext uri="{FF2B5EF4-FFF2-40B4-BE49-F238E27FC236}">
              <a16:creationId xmlns:a16="http://schemas.microsoft.com/office/drawing/2014/main" id="{81E221BC-6986-8483-89A5-884815BAB83B}"/>
            </a:ext>
          </a:extLst>
        </cdr:cNvPr>
        <cdr:cNvSpPr/>
      </cdr:nvSpPr>
      <cdr:spPr>
        <a:xfrm xmlns:a="http://schemas.openxmlformats.org/drawingml/2006/main">
          <a:off x="1297472" y="1052736"/>
          <a:ext cx="186025" cy="138028"/>
        </a:xfrm>
        <a:custGeom xmlns:a="http://schemas.openxmlformats.org/drawingml/2006/main">
          <a:avLst/>
          <a:gdLst>
            <a:gd name="connsiteX0" fmla="*/ 0 w 167962"/>
            <a:gd name="connsiteY0" fmla="*/ 138028 h 138028"/>
            <a:gd name="connsiteX1" fmla="*/ 83981 w 167962"/>
            <a:gd name="connsiteY1" fmla="*/ 0 h 138028"/>
            <a:gd name="connsiteX2" fmla="*/ 167962 w 167962"/>
            <a:gd name="connsiteY2" fmla="*/ 138028 h 138028"/>
            <a:gd name="connsiteX3" fmla="*/ 0 w 167962"/>
            <a:gd name="connsiteY3" fmla="*/ 138028 h 13802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167962" h="138028" fill="none" extrusionOk="0">
              <a:moveTo>
                <a:pt x="0" y="138028"/>
              </a:moveTo>
              <a:cubicBezTo>
                <a:pt x="19415" y="98770"/>
                <a:pt x="75072" y="26358"/>
                <a:pt x="83981" y="0"/>
              </a:cubicBezTo>
              <a:cubicBezTo>
                <a:pt x="119420" y="68349"/>
                <a:pt x="126341" y="94936"/>
                <a:pt x="167962" y="138028"/>
              </a:cubicBezTo>
              <a:cubicBezTo>
                <a:pt x="148174" y="150730"/>
                <a:pt x="29918" y="150541"/>
                <a:pt x="0" y="138028"/>
              </a:cubicBezTo>
              <a:close/>
            </a:path>
            <a:path w="167962" h="138028" stroke="0" extrusionOk="0">
              <a:moveTo>
                <a:pt x="0" y="138028"/>
              </a:moveTo>
              <a:cubicBezTo>
                <a:pt x="16723" y="110324"/>
                <a:pt x="63135" y="9972"/>
                <a:pt x="83981" y="0"/>
              </a:cubicBezTo>
              <a:cubicBezTo>
                <a:pt x="96068" y="23230"/>
                <a:pt x="157341" y="100612"/>
                <a:pt x="167962" y="138028"/>
              </a:cubicBezTo>
              <a:cubicBezTo>
                <a:pt x="116305" y="139517"/>
                <a:pt x="65308" y="129642"/>
                <a:pt x="0" y="138028"/>
              </a:cubicBezTo>
              <a:close/>
            </a:path>
          </a:pathLst>
        </a:cu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ko-KR"/>
          </a:defPPr>
          <a:lvl1pPr marL="0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21422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42844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564266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085689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607109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128532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649953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171376" algn="l" defTabSz="1042844" rtl="0" eaLnBrk="1" latinLnBrk="1" hangingPunct="1">
            <a:defRPr sz="2099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88958" indent="-88958" algn="ctr" defTabSz="1025777">
            <a:lnSpc>
              <a:spcPct val="150000"/>
            </a:lnSpc>
            <a:spcBef>
              <a:spcPct val="20000"/>
            </a:spcBef>
            <a:buClr>
              <a:srgbClr val="24A3E1"/>
            </a:buClr>
            <a:buFont typeface="Wingdings" pitchFamily="2" charset="2"/>
            <a:buChar char="§"/>
          </a:pPr>
          <a:endParaRPr lang="ko-KR" altLang="en-US" sz="1100" kern="0" dirty="0">
            <a:solidFill>
              <a:srgbClr val="FF0000"/>
            </a:solidFill>
            <a:latin typeface="Pretendard" panose="02000503000000020004" pitchFamily="50" charset="-127"/>
            <a:ea typeface="Pretendard" panose="02000503000000020004" pitchFamily="50" charset="-127"/>
          </a:endParaRPr>
        </a:p>
      </cdr:txBody>
    </cdr:sp>
  </cdr:relSizeAnchor>
  <cdr:relSizeAnchor xmlns:cdr="http://schemas.openxmlformats.org/drawingml/2006/chartDrawing">
    <cdr:from>
      <cdr:x>0.27787</cdr:x>
      <cdr:y>0.33145</cdr:y>
    </cdr:from>
    <cdr:to>
      <cdr:x>0.46776</cdr:x>
      <cdr:y>0.4224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BE9E1E5-1D14-A894-E061-0E925132FBC0}"/>
            </a:ext>
          </a:extLst>
        </cdr:cNvPr>
        <cdr:cNvSpPr txBox="1"/>
      </cdr:nvSpPr>
      <cdr:spPr>
        <a:xfrm xmlns:a="http://schemas.openxmlformats.org/drawingml/2006/main">
          <a:off x="1440160" y="1009440"/>
          <a:ext cx="98413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ko-KR"/>
          </a:defPPr>
          <a:lvl1pPr marL="0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21422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42844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564266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85689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607109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128532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649953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171376" algn="l" defTabSz="1042844" rtl="0" eaLnBrk="1" latinLnBrk="1" hangingPunct="1">
            <a:defRPr sz="2099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ko-KR" sz="12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</a:rPr>
            <a:t>2.0</a:t>
          </a:r>
          <a:r>
            <a:rPr lang="ko-KR" altLang="en-US" sz="12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</a:rPr>
            <a:t>점 상승</a:t>
          </a:r>
          <a:endParaRPr lang="ko-KR" altLang="en-US" sz="2000" dirty="0">
            <a:latin typeface="Pretendard" panose="02000503000000020004" pitchFamily="50" charset="-127"/>
            <a:ea typeface="Pretendard" panose="02000503000000020004" pitchFamily="50" charset="-127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1F49B404-6223-46A4-AC7E-AA0A794DED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C976B38-EF03-45D1-A174-FAEC9CE8DF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122E2-FA51-4A98-B68C-E21404585D3C}" type="datetimeFigureOut">
              <a:rPr lang="ko-KR" altLang="en-US" smtClean="0">
                <a:latin typeface="Pretendard" panose="02000503000000020004" pitchFamily="50" charset="-127"/>
                <a:ea typeface="Pretendard" panose="02000503000000020004" pitchFamily="50" charset="-127"/>
              </a:rPr>
              <a:t>2024-03-13</a:t>
            </a:fld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4966A5C-6C7B-4BA2-B80C-1165EDE795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9845CF0-0D01-4C6A-913C-605ABB6635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7A7D4-AE89-47A8-9C64-7D7472005355}" type="slidenum">
              <a:rPr lang="ko-KR" altLang="en-US" smtClean="0">
                <a:latin typeface="Pretendard" panose="02000503000000020004" pitchFamily="50" charset="-127"/>
                <a:ea typeface="Pretendard" panose="02000503000000020004" pitchFamily="50" charset="-127"/>
              </a:rPr>
              <a:t>‹#›</a:t>
            </a:fld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7199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fld id="{ACC317F0-A841-4510-B3BE-9D22C73C3350}" type="datetimeFigureOut">
              <a:rPr lang="ko-KR" altLang="en-US" smtClean="0"/>
              <a:pPr/>
              <a:t>2024-03-13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retendard" panose="02000503000000020004" pitchFamily="50" charset="-127"/>
                <a:ea typeface="Pretendard" panose="02000503000000020004" pitchFamily="50" charset="-127"/>
              </a:defRPr>
            </a:lvl1pPr>
          </a:lstStyle>
          <a:p>
            <a:fld id="{08A5A40A-993A-4628-A2D3-23A2E162FF2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084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44" rtl="0" eaLnBrk="1" latinLnBrk="1" hangingPunct="1">
      <a:defRPr sz="1399" kern="1200">
        <a:solidFill>
          <a:schemeClr val="tx1"/>
        </a:solidFill>
        <a:latin typeface="Pretendard" panose="02000503000000020004" pitchFamily="50" charset="-127"/>
        <a:ea typeface="Pretendard" panose="02000503000000020004" pitchFamily="50" charset="-127"/>
        <a:cs typeface="+mn-cs"/>
      </a:defRPr>
    </a:lvl1pPr>
    <a:lvl2pPr marL="521422" algn="l" defTabSz="1042844" rtl="0" eaLnBrk="1" latinLnBrk="1" hangingPunct="1">
      <a:defRPr sz="1399" kern="1200">
        <a:solidFill>
          <a:schemeClr val="tx1"/>
        </a:solidFill>
        <a:latin typeface="Pretendard" panose="02000503000000020004" pitchFamily="50" charset="-127"/>
        <a:ea typeface="Pretendard" panose="02000503000000020004" pitchFamily="50" charset="-127"/>
        <a:cs typeface="+mn-cs"/>
      </a:defRPr>
    </a:lvl2pPr>
    <a:lvl3pPr marL="1042844" algn="l" defTabSz="1042844" rtl="0" eaLnBrk="1" latinLnBrk="1" hangingPunct="1">
      <a:defRPr sz="1399" kern="1200">
        <a:solidFill>
          <a:schemeClr val="tx1"/>
        </a:solidFill>
        <a:latin typeface="Pretendard" panose="02000503000000020004" pitchFamily="50" charset="-127"/>
        <a:ea typeface="Pretendard" panose="02000503000000020004" pitchFamily="50" charset="-127"/>
        <a:cs typeface="+mn-cs"/>
      </a:defRPr>
    </a:lvl3pPr>
    <a:lvl4pPr marL="1564266" algn="l" defTabSz="1042844" rtl="0" eaLnBrk="1" latinLnBrk="1" hangingPunct="1">
      <a:defRPr sz="1399" kern="1200">
        <a:solidFill>
          <a:schemeClr val="tx1"/>
        </a:solidFill>
        <a:latin typeface="Pretendard" panose="02000503000000020004" pitchFamily="50" charset="-127"/>
        <a:ea typeface="Pretendard" panose="02000503000000020004" pitchFamily="50" charset="-127"/>
        <a:cs typeface="+mn-cs"/>
      </a:defRPr>
    </a:lvl4pPr>
    <a:lvl5pPr marL="2085689" algn="l" defTabSz="1042844" rtl="0" eaLnBrk="1" latinLnBrk="1" hangingPunct="1">
      <a:defRPr sz="1399" kern="1200">
        <a:solidFill>
          <a:schemeClr val="tx1"/>
        </a:solidFill>
        <a:latin typeface="Pretendard" panose="02000503000000020004" pitchFamily="50" charset="-127"/>
        <a:ea typeface="Pretendard" panose="02000503000000020004" pitchFamily="50" charset="-127"/>
        <a:cs typeface="+mn-cs"/>
      </a:defRPr>
    </a:lvl5pPr>
    <a:lvl6pPr marL="2607109" algn="l" defTabSz="1042844" rtl="0" eaLnBrk="1" latinLnBrk="1" hangingPunct="1">
      <a:defRPr sz="1399" kern="1200">
        <a:solidFill>
          <a:schemeClr val="tx1"/>
        </a:solidFill>
        <a:latin typeface="+mn-lt"/>
        <a:ea typeface="+mn-ea"/>
        <a:cs typeface="+mn-cs"/>
      </a:defRPr>
    </a:lvl6pPr>
    <a:lvl7pPr marL="3128532" algn="l" defTabSz="1042844" rtl="0" eaLnBrk="1" latinLnBrk="1" hangingPunct="1">
      <a:defRPr sz="1399" kern="1200">
        <a:solidFill>
          <a:schemeClr val="tx1"/>
        </a:solidFill>
        <a:latin typeface="+mn-lt"/>
        <a:ea typeface="+mn-ea"/>
        <a:cs typeface="+mn-cs"/>
      </a:defRPr>
    </a:lvl7pPr>
    <a:lvl8pPr marL="3649953" algn="l" defTabSz="1042844" rtl="0" eaLnBrk="1" latinLnBrk="1" hangingPunct="1">
      <a:defRPr sz="1399" kern="1200">
        <a:solidFill>
          <a:schemeClr val="tx1"/>
        </a:solidFill>
        <a:latin typeface="+mn-lt"/>
        <a:ea typeface="+mn-ea"/>
        <a:cs typeface="+mn-cs"/>
      </a:defRPr>
    </a:lvl8pPr>
    <a:lvl9pPr marL="4171376" algn="l" defTabSz="1042844" rtl="0" eaLnBrk="1" latinLnBrk="1" hangingPunct="1">
      <a:defRPr sz="1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E9C1B-D72E-476B-932F-7B3C38BB9F7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13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996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2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4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6"/>
            <a:ext cx="3407833" cy="3902075"/>
          </a:xfrm>
        </p:spPr>
        <p:txBody>
          <a:bodyPr/>
          <a:lstStyle>
            <a:lvl1pPr>
              <a:defRPr sz="2352"/>
            </a:lvl1pPr>
            <a:lvl2pPr>
              <a:defRPr sz="2058"/>
            </a:lvl2pPr>
            <a:lvl3pPr>
              <a:defRPr sz="176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4"/>
            <a:ext cx="2005542" cy="3127375"/>
          </a:xfrm>
        </p:spPr>
        <p:txBody>
          <a:bodyPr/>
          <a:lstStyle>
            <a:lvl1pPr marL="0" indent="0">
              <a:buNone/>
              <a:defRPr sz="1029"/>
            </a:lvl1pPr>
            <a:lvl2pPr marL="336059" indent="0">
              <a:buNone/>
              <a:defRPr sz="882"/>
            </a:lvl2pPr>
            <a:lvl3pPr marL="672117" indent="0">
              <a:buNone/>
              <a:defRPr sz="735"/>
            </a:lvl3pPr>
            <a:lvl4pPr marL="1008177" indent="0">
              <a:buNone/>
              <a:defRPr sz="662"/>
            </a:lvl4pPr>
            <a:lvl5pPr marL="1344235" indent="0">
              <a:buNone/>
              <a:defRPr sz="662"/>
            </a:lvl5pPr>
            <a:lvl6pPr marL="1680294" indent="0">
              <a:buNone/>
              <a:defRPr sz="662"/>
            </a:lvl6pPr>
            <a:lvl7pPr marL="2016352" indent="0">
              <a:buNone/>
              <a:defRPr sz="662"/>
            </a:lvl7pPr>
            <a:lvl8pPr marL="2352412" indent="0">
              <a:buNone/>
              <a:defRPr sz="662"/>
            </a:lvl8pPr>
            <a:lvl9pPr marL="2688471" indent="0">
              <a:buNone/>
              <a:defRPr sz="6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49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1"/>
            <a:ext cx="3657600" cy="377825"/>
          </a:xfrm>
        </p:spPr>
        <p:txBody>
          <a:bodyPr anchor="b"/>
          <a:lstStyle>
            <a:lvl1pPr algn="l">
              <a:defRPr sz="14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8"/>
            <a:ext cx="3657600" cy="2743200"/>
          </a:xfrm>
        </p:spPr>
        <p:txBody>
          <a:bodyPr/>
          <a:lstStyle>
            <a:lvl1pPr marL="0" indent="0">
              <a:buNone/>
              <a:defRPr sz="2352"/>
            </a:lvl1pPr>
            <a:lvl2pPr marL="336059" indent="0">
              <a:buNone/>
              <a:defRPr sz="2058"/>
            </a:lvl2pPr>
            <a:lvl3pPr marL="672117" indent="0">
              <a:buNone/>
              <a:defRPr sz="1764"/>
            </a:lvl3pPr>
            <a:lvl4pPr marL="1008177" indent="0">
              <a:buNone/>
              <a:defRPr sz="1470"/>
            </a:lvl4pPr>
            <a:lvl5pPr marL="1344235" indent="0">
              <a:buNone/>
              <a:defRPr sz="1470"/>
            </a:lvl5pPr>
            <a:lvl6pPr marL="1680294" indent="0">
              <a:buNone/>
              <a:defRPr sz="1470"/>
            </a:lvl6pPr>
            <a:lvl7pPr marL="2016352" indent="0">
              <a:buNone/>
              <a:defRPr sz="1470"/>
            </a:lvl7pPr>
            <a:lvl8pPr marL="2352412" indent="0">
              <a:buNone/>
              <a:defRPr sz="1470"/>
            </a:lvl8pPr>
            <a:lvl9pPr marL="2688471" indent="0">
              <a:buNone/>
              <a:defRPr sz="147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6"/>
            <a:ext cx="3657600" cy="536575"/>
          </a:xfrm>
        </p:spPr>
        <p:txBody>
          <a:bodyPr/>
          <a:lstStyle>
            <a:lvl1pPr marL="0" indent="0">
              <a:buNone/>
              <a:defRPr sz="1029"/>
            </a:lvl1pPr>
            <a:lvl2pPr marL="336059" indent="0">
              <a:buNone/>
              <a:defRPr sz="882"/>
            </a:lvl2pPr>
            <a:lvl3pPr marL="672117" indent="0">
              <a:buNone/>
              <a:defRPr sz="735"/>
            </a:lvl3pPr>
            <a:lvl4pPr marL="1008177" indent="0">
              <a:buNone/>
              <a:defRPr sz="662"/>
            </a:lvl4pPr>
            <a:lvl5pPr marL="1344235" indent="0">
              <a:buNone/>
              <a:defRPr sz="662"/>
            </a:lvl5pPr>
            <a:lvl6pPr marL="1680294" indent="0">
              <a:buNone/>
              <a:defRPr sz="662"/>
            </a:lvl6pPr>
            <a:lvl7pPr marL="2016352" indent="0">
              <a:buNone/>
              <a:defRPr sz="662"/>
            </a:lvl7pPr>
            <a:lvl8pPr marL="2352412" indent="0">
              <a:buNone/>
              <a:defRPr sz="662"/>
            </a:lvl8pPr>
            <a:lvl9pPr marL="2688471" indent="0">
              <a:buNone/>
              <a:defRPr sz="6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1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89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95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1A3E83-77FA-4932-892E-94AF54EE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412E-A02C-4201-9074-090F255F8D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104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583C4CD-4BCD-4847-9006-403BFE4CF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4412E-A02C-4201-9074-090F255F8DF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AEDB36F6-08F5-4CBF-AC67-3AFF0B81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515600" cy="735706"/>
          </a:xfrm>
          <a:prstGeom prst="rect">
            <a:avLst/>
          </a:prstGeom>
        </p:spPr>
        <p:txBody>
          <a:bodyPr/>
          <a:lstStyle>
            <a:lvl1pPr algn="l" defTabSz="1008126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4851" b="1" kern="1200" spc="-165" dirty="0">
                <a:ln w="0">
                  <a:solidFill>
                    <a:srgbClr val="112D4E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87A6198-0D04-4883-902A-F171899CB66A}"/>
              </a:ext>
            </a:extLst>
          </p:cNvPr>
          <p:cNvGrpSpPr/>
          <p:nvPr userDrawn="1"/>
        </p:nvGrpSpPr>
        <p:grpSpPr>
          <a:xfrm>
            <a:off x="645309" y="2581652"/>
            <a:ext cx="295915" cy="1694695"/>
            <a:chOff x="645306" y="2581652"/>
            <a:chExt cx="295915" cy="169469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9613C1-C324-4E57-B2B9-D2EF4F134910}"/>
                </a:ext>
              </a:extLst>
            </p:cNvPr>
            <p:cNvSpPr txBox="1"/>
            <p:nvPr/>
          </p:nvSpPr>
          <p:spPr>
            <a:xfrm rot="16200000">
              <a:off x="-54084" y="3281042"/>
              <a:ext cx="1694695" cy="2959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ko-KR" sz="1323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 flip="none" rotWithShape="1">
                    <a:gsLst>
                      <a:gs pos="50000">
                        <a:schemeClr val="bg1"/>
                      </a:gs>
                      <a:gs pos="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  <a:latin typeface="Pretendard" panose="02000503000000020004" pitchFamily="50" charset="-127"/>
                  <a:ea typeface="Pretendard" panose="02000503000000020004" pitchFamily="50" charset="-127"/>
                </a:rPr>
                <a:t>INTRODUTION PPT</a:t>
              </a:r>
              <a:endParaRPr lang="ko-KR" altLang="en-US" sz="1323" b="1" dirty="0">
                <a:ln>
                  <a:solidFill>
                    <a:schemeClr val="accent1">
                      <a:alpha val="0"/>
                    </a:schemeClr>
                  </a:solidFill>
                </a:ln>
                <a:gradFill flip="none" rotWithShape="1">
                  <a:gsLst>
                    <a:gs pos="50000">
                      <a:schemeClr val="bg1"/>
                    </a:gs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EC7D2FD0-38DF-4307-8BDE-EA5B33407CBE}"/>
                </a:ext>
              </a:extLst>
            </p:cNvPr>
            <p:cNvCxnSpPr/>
            <p:nvPr/>
          </p:nvCxnSpPr>
          <p:spPr>
            <a:xfrm flipV="1">
              <a:off x="878840" y="3103880"/>
              <a:ext cx="0" cy="10058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1806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952739-DA10-455E-A9AB-0670AE89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7CC3-15F6-47D9-8F3A-1BD3E814EF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165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1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65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21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1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2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8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80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52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8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94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1pPr>
            <a:lvl2pPr marL="33605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2pPr>
            <a:lvl3pPr marL="672117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3pPr>
            <a:lvl4pPr marL="1008177" indent="0">
              <a:buNone/>
              <a:defRPr sz="1029">
                <a:solidFill>
                  <a:schemeClr val="tx1">
                    <a:tint val="75000"/>
                  </a:schemeClr>
                </a:solidFill>
              </a:defRPr>
            </a:lvl4pPr>
            <a:lvl5pPr marL="1344235" indent="0">
              <a:buNone/>
              <a:defRPr sz="1029">
                <a:solidFill>
                  <a:schemeClr val="tx1">
                    <a:tint val="75000"/>
                  </a:schemeClr>
                </a:solidFill>
              </a:defRPr>
            </a:lvl5pPr>
            <a:lvl6pPr marL="1680294" indent="0">
              <a:buNone/>
              <a:defRPr sz="1029">
                <a:solidFill>
                  <a:schemeClr val="tx1">
                    <a:tint val="75000"/>
                  </a:schemeClr>
                </a:solidFill>
              </a:defRPr>
            </a:lvl6pPr>
            <a:lvl7pPr marL="2016352" indent="0">
              <a:buNone/>
              <a:defRPr sz="1029">
                <a:solidFill>
                  <a:schemeClr val="tx1">
                    <a:tint val="75000"/>
                  </a:schemeClr>
                </a:solidFill>
              </a:defRPr>
            </a:lvl7pPr>
            <a:lvl8pPr marL="2352412" indent="0">
              <a:buNone/>
              <a:defRPr sz="1029">
                <a:solidFill>
                  <a:schemeClr val="tx1">
                    <a:tint val="75000"/>
                  </a:schemeClr>
                </a:solidFill>
              </a:defRPr>
            </a:lvl8pPr>
            <a:lvl9pPr marL="2688471" indent="0">
              <a:buNone/>
              <a:defRPr sz="10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2058"/>
            </a:lvl1pPr>
            <a:lvl2pPr>
              <a:defRPr sz="1764"/>
            </a:lvl2pPr>
            <a:lvl3pPr>
              <a:defRPr sz="1470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2058"/>
            </a:lvl1pPr>
            <a:lvl2pPr>
              <a:defRPr sz="1764"/>
            </a:lvl2pPr>
            <a:lvl3pPr>
              <a:defRPr sz="1470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11"/>
            <a:ext cx="2693459" cy="426508"/>
          </a:xfrm>
        </p:spPr>
        <p:txBody>
          <a:bodyPr anchor="b"/>
          <a:lstStyle>
            <a:lvl1pPr marL="0" indent="0">
              <a:buNone/>
              <a:defRPr sz="1764" b="1"/>
            </a:lvl1pPr>
            <a:lvl2pPr marL="336059" indent="0">
              <a:buNone/>
              <a:defRPr sz="1470" b="1"/>
            </a:lvl2pPr>
            <a:lvl3pPr marL="672117" indent="0">
              <a:buNone/>
              <a:defRPr sz="1323" b="1"/>
            </a:lvl3pPr>
            <a:lvl4pPr marL="1008177" indent="0">
              <a:buNone/>
              <a:defRPr sz="1176" b="1"/>
            </a:lvl4pPr>
            <a:lvl5pPr marL="1344235" indent="0">
              <a:buNone/>
              <a:defRPr sz="1176" b="1"/>
            </a:lvl5pPr>
            <a:lvl6pPr marL="1680294" indent="0">
              <a:buNone/>
              <a:defRPr sz="1176" b="1"/>
            </a:lvl6pPr>
            <a:lvl7pPr marL="2016352" indent="0">
              <a:buNone/>
              <a:defRPr sz="1176" b="1"/>
            </a:lvl7pPr>
            <a:lvl8pPr marL="2352412" indent="0">
              <a:buNone/>
              <a:defRPr sz="1176" b="1"/>
            </a:lvl8pPr>
            <a:lvl9pPr marL="2688471" indent="0">
              <a:buNone/>
              <a:defRPr sz="11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9"/>
            <a:ext cx="2693459" cy="2634192"/>
          </a:xfrm>
        </p:spPr>
        <p:txBody>
          <a:bodyPr/>
          <a:lstStyle>
            <a:lvl1pPr>
              <a:defRPr sz="1764"/>
            </a:lvl1pPr>
            <a:lvl2pPr>
              <a:defRPr sz="1470"/>
            </a:lvl2pPr>
            <a:lvl3pPr>
              <a:defRPr sz="1323"/>
            </a:lvl3pPr>
            <a:lvl4pPr>
              <a:defRPr sz="1176"/>
            </a:lvl4pPr>
            <a:lvl5pPr>
              <a:defRPr sz="1176"/>
            </a:lvl5pPr>
            <a:lvl6pPr>
              <a:defRPr sz="1176"/>
            </a:lvl6pPr>
            <a:lvl7pPr>
              <a:defRPr sz="1176"/>
            </a:lvl7pPr>
            <a:lvl8pPr>
              <a:defRPr sz="1176"/>
            </a:lvl8pPr>
            <a:lvl9pPr>
              <a:defRPr sz="11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7" cy="426508"/>
          </a:xfrm>
        </p:spPr>
        <p:txBody>
          <a:bodyPr anchor="b"/>
          <a:lstStyle>
            <a:lvl1pPr marL="0" indent="0">
              <a:buNone/>
              <a:defRPr sz="1764" b="1"/>
            </a:lvl1pPr>
            <a:lvl2pPr marL="336059" indent="0">
              <a:buNone/>
              <a:defRPr sz="1470" b="1"/>
            </a:lvl2pPr>
            <a:lvl3pPr marL="672117" indent="0">
              <a:buNone/>
              <a:defRPr sz="1323" b="1"/>
            </a:lvl3pPr>
            <a:lvl4pPr marL="1008177" indent="0">
              <a:buNone/>
              <a:defRPr sz="1176" b="1"/>
            </a:lvl4pPr>
            <a:lvl5pPr marL="1344235" indent="0">
              <a:buNone/>
              <a:defRPr sz="1176" b="1"/>
            </a:lvl5pPr>
            <a:lvl6pPr marL="1680294" indent="0">
              <a:buNone/>
              <a:defRPr sz="1176" b="1"/>
            </a:lvl6pPr>
            <a:lvl7pPr marL="2016352" indent="0">
              <a:buNone/>
              <a:defRPr sz="1176" b="1"/>
            </a:lvl7pPr>
            <a:lvl8pPr marL="2352412" indent="0">
              <a:buNone/>
              <a:defRPr sz="1176" b="1"/>
            </a:lvl8pPr>
            <a:lvl9pPr marL="2688471" indent="0">
              <a:buNone/>
              <a:defRPr sz="11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9"/>
            <a:ext cx="2694517" cy="2634192"/>
          </a:xfrm>
        </p:spPr>
        <p:txBody>
          <a:bodyPr/>
          <a:lstStyle>
            <a:lvl1pPr>
              <a:defRPr sz="1764"/>
            </a:lvl1pPr>
            <a:lvl2pPr>
              <a:defRPr sz="1470"/>
            </a:lvl2pPr>
            <a:lvl3pPr>
              <a:defRPr sz="1323"/>
            </a:lvl3pPr>
            <a:lvl4pPr>
              <a:defRPr sz="1176"/>
            </a:lvl4pPr>
            <a:lvl5pPr>
              <a:defRPr sz="1176"/>
            </a:lvl5pPr>
            <a:lvl6pPr>
              <a:defRPr sz="1176"/>
            </a:lvl6pPr>
            <a:lvl7pPr>
              <a:defRPr sz="1176"/>
            </a:lvl7pPr>
            <a:lvl8pPr>
              <a:defRPr sz="1176"/>
            </a:lvl8pPr>
            <a:lvl9pPr>
              <a:defRPr sz="11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3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C43B2D8-0630-FF85-F487-EDD93E7ADB7D}"/>
              </a:ext>
            </a:extLst>
          </p:cNvPr>
          <p:cNvSpPr/>
          <p:nvPr userDrawn="1"/>
        </p:nvSpPr>
        <p:spPr>
          <a:xfrm>
            <a:off x="0" y="-23145"/>
            <a:ext cx="12192000" cy="1073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3985171"/>
                      <a:gd name="connsiteY0" fmla="*/ 0 h 446997"/>
                      <a:gd name="connsiteX1" fmla="*/ 3985171 w 3985171"/>
                      <a:gd name="connsiteY1" fmla="*/ 0 h 446997"/>
                      <a:gd name="connsiteX2" fmla="*/ 3985171 w 3985171"/>
                      <a:gd name="connsiteY2" fmla="*/ 446997 h 446997"/>
                      <a:gd name="connsiteX3" fmla="*/ 0 w 3985171"/>
                      <a:gd name="connsiteY3" fmla="*/ 446997 h 446997"/>
                      <a:gd name="connsiteX4" fmla="*/ 0 w 3985171"/>
                      <a:gd name="connsiteY4" fmla="*/ 0 h 44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5171" h="446997" fill="none" extrusionOk="0">
                        <a:moveTo>
                          <a:pt x="0" y="0"/>
                        </a:moveTo>
                        <a:cubicBezTo>
                          <a:pt x="1986361" y="-23452"/>
                          <a:pt x="2751796" y="162666"/>
                          <a:pt x="3985171" y="0"/>
                        </a:cubicBezTo>
                        <a:cubicBezTo>
                          <a:pt x="3946776" y="112687"/>
                          <a:pt x="3999946" y="315196"/>
                          <a:pt x="3985171" y="446997"/>
                        </a:cubicBezTo>
                        <a:cubicBezTo>
                          <a:pt x="3458015" y="492095"/>
                          <a:pt x="1379528" y="464401"/>
                          <a:pt x="0" y="446997"/>
                        </a:cubicBezTo>
                        <a:cubicBezTo>
                          <a:pt x="16534" y="226581"/>
                          <a:pt x="-17877" y="219742"/>
                          <a:pt x="0" y="0"/>
                        </a:cubicBezTo>
                        <a:close/>
                      </a:path>
                      <a:path w="3985171" h="446997" stroke="0" extrusionOk="0">
                        <a:moveTo>
                          <a:pt x="0" y="0"/>
                        </a:moveTo>
                        <a:cubicBezTo>
                          <a:pt x="476082" y="166220"/>
                          <a:pt x="2005295" y="88627"/>
                          <a:pt x="3985171" y="0"/>
                        </a:cubicBezTo>
                        <a:cubicBezTo>
                          <a:pt x="4009248" y="171061"/>
                          <a:pt x="3971164" y="373692"/>
                          <a:pt x="3985171" y="446997"/>
                        </a:cubicBezTo>
                        <a:cubicBezTo>
                          <a:pt x="2405052" y="615008"/>
                          <a:pt x="1042395" y="389118"/>
                          <a:pt x="0" y="446997"/>
                        </a:cubicBezTo>
                        <a:cubicBezTo>
                          <a:pt x="-15838" y="236724"/>
                          <a:pt x="27167" y="2207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endParaRPr lang="ko-KR" altLang="en-US" sz="1600" kern="0" dirty="0">
              <a:solidFill>
                <a:schemeClr val="tx1"/>
              </a:solidFill>
              <a:latin typeface="+mn-ea"/>
              <a:cs typeface="Pretendard Black" panose="02000A03000000020004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B447D-707E-E2E3-3DBE-9E01EDF26C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271" y="216913"/>
            <a:ext cx="1139805" cy="3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16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811" r:id="rId3"/>
    <p:sldLayoutId id="2147483812" r:id="rId4"/>
  </p:sldLayoutIdLst>
  <p:hf sldNum="0" hdr="0" ftr="0" dt="0"/>
  <p:txStyles>
    <p:titleStyle>
      <a:lvl1pPr algn="ctr" defTabSz="1311226" rtl="0" eaLnBrk="1" latinLnBrk="1" hangingPunct="1">
        <a:spcBef>
          <a:spcPct val="0"/>
        </a:spcBef>
        <a:buNone/>
        <a:defRPr sz="628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710" indent="-491710" algn="l" defTabSz="1311226" rtl="0" eaLnBrk="1" latinLnBrk="1" hangingPunct="1">
        <a:spcBef>
          <a:spcPct val="20000"/>
        </a:spcBef>
        <a:buFont typeface="Arial" panose="020B0604020202020204" pitchFamily="34" charset="0"/>
        <a:buChar char="•"/>
        <a:defRPr sz="4651" kern="1200">
          <a:solidFill>
            <a:schemeClr val="tx1"/>
          </a:solidFill>
          <a:latin typeface="+mn-lt"/>
          <a:ea typeface="+mn-ea"/>
          <a:cs typeface="+mn-cs"/>
        </a:defRPr>
      </a:lvl1pPr>
      <a:lvl2pPr marL="1065371" indent="-409758" algn="l" defTabSz="1311226" rtl="0" eaLnBrk="1" latinLnBrk="1" hangingPunct="1">
        <a:spcBef>
          <a:spcPct val="20000"/>
        </a:spcBef>
        <a:buFont typeface="Arial" panose="020B0604020202020204" pitchFamily="34" charset="0"/>
        <a:buChar char="–"/>
        <a:defRPr sz="4023" kern="1200">
          <a:solidFill>
            <a:schemeClr val="tx1"/>
          </a:solidFill>
          <a:latin typeface="+mn-lt"/>
          <a:ea typeface="+mn-ea"/>
          <a:cs typeface="+mn-cs"/>
        </a:defRPr>
      </a:lvl2pPr>
      <a:lvl3pPr marL="1639032" indent="-327806" algn="l" defTabSz="1311226" rtl="0" eaLnBrk="1" latinLnBrk="1" hangingPunct="1">
        <a:spcBef>
          <a:spcPct val="20000"/>
        </a:spcBef>
        <a:buFont typeface="Arial" panose="020B0604020202020204" pitchFamily="34" charset="0"/>
        <a:buChar char="•"/>
        <a:defRPr sz="3394" kern="1200">
          <a:solidFill>
            <a:schemeClr val="tx1"/>
          </a:solidFill>
          <a:latin typeface="+mn-lt"/>
          <a:ea typeface="+mn-ea"/>
          <a:cs typeface="+mn-cs"/>
        </a:defRPr>
      </a:lvl3pPr>
      <a:lvl4pPr marL="2294645" indent="-327806" algn="l" defTabSz="1311226" rtl="0" eaLnBrk="1" latinLnBrk="1" hangingPunct="1">
        <a:spcBef>
          <a:spcPct val="20000"/>
        </a:spcBef>
        <a:buFont typeface="Arial" panose="020B0604020202020204" pitchFamily="34" charset="0"/>
        <a:buChar char="–"/>
        <a:defRPr sz="2891" kern="1200">
          <a:solidFill>
            <a:schemeClr val="tx1"/>
          </a:solidFill>
          <a:latin typeface="+mn-lt"/>
          <a:ea typeface="+mn-ea"/>
          <a:cs typeface="+mn-cs"/>
        </a:defRPr>
      </a:lvl4pPr>
      <a:lvl5pPr marL="2950258" indent="-327806" algn="l" defTabSz="1311226" rtl="0" eaLnBrk="1" latinLnBrk="1" hangingPunct="1">
        <a:spcBef>
          <a:spcPct val="20000"/>
        </a:spcBef>
        <a:buFont typeface="Arial" panose="020B0604020202020204" pitchFamily="34" charset="0"/>
        <a:buChar char="»"/>
        <a:defRPr sz="2891" kern="1200">
          <a:solidFill>
            <a:schemeClr val="tx1"/>
          </a:solidFill>
          <a:latin typeface="+mn-lt"/>
          <a:ea typeface="+mn-ea"/>
          <a:cs typeface="+mn-cs"/>
        </a:defRPr>
      </a:lvl5pPr>
      <a:lvl6pPr marL="3605871" indent="-327806" algn="l" defTabSz="13112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891" kern="1200">
          <a:solidFill>
            <a:schemeClr val="tx1"/>
          </a:solidFill>
          <a:latin typeface="+mn-lt"/>
          <a:ea typeface="+mn-ea"/>
          <a:cs typeface="+mn-cs"/>
        </a:defRPr>
      </a:lvl6pPr>
      <a:lvl7pPr marL="4261484" indent="-327806" algn="l" defTabSz="13112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891" kern="1200">
          <a:solidFill>
            <a:schemeClr val="tx1"/>
          </a:solidFill>
          <a:latin typeface="+mn-lt"/>
          <a:ea typeface="+mn-ea"/>
          <a:cs typeface="+mn-cs"/>
        </a:defRPr>
      </a:lvl7pPr>
      <a:lvl8pPr marL="4917096" indent="-327806" algn="l" defTabSz="13112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891" kern="1200">
          <a:solidFill>
            <a:schemeClr val="tx1"/>
          </a:solidFill>
          <a:latin typeface="+mn-lt"/>
          <a:ea typeface="+mn-ea"/>
          <a:cs typeface="+mn-cs"/>
        </a:defRPr>
      </a:lvl8pPr>
      <a:lvl9pPr marL="5572709" indent="-327806" algn="l" defTabSz="13112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8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311226" rtl="0" eaLnBrk="1" latinLnBrk="1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55613" algn="l" defTabSz="1311226" rtl="0" eaLnBrk="1" latinLnBrk="1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11226" algn="l" defTabSz="1311226" rtl="0" eaLnBrk="1" latinLnBrk="1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966839" algn="l" defTabSz="1311226" rtl="0" eaLnBrk="1" latinLnBrk="1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22451" algn="l" defTabSz="1311226" rtl="0" eaLnBrk="1" latinLnBrk="1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278064" algn="l" defTabSz="1311226" rtl="0" eaLnBrk="1" latinLnBrk="1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3933677" algn="l" defTabSz="1311226" rtl="0" eaLnBrk="1" latinLnBrk="1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589290" algn="l" defTabSz="1311226" rtl="0" eaLnBrk="1" latinLnBrk="1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244903" algn="l" defTabSz="1311226" rtl="0" eaLnBrk="1" latinLnBrk="1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4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</p:sldLayoutIdLst>
  <p:txStyles>
    <p:titleStyle>
      <a:lvl1pPr algn="ctr" defTabSz="672117" rtl="0" eaLnBrk="1" latinLnBrk="0" hangingPunct="1">
        <a:spcBef>
          <a:spcPct val="0"/>
        </a:spcBef>
        <a:buNone/>
        <a:defRPr sz="32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44" indent="-252044" algn="l" defTabSz="672117" rtl="0" eaLnBrk="1" latinLnBrk="0" hangingPunct="1">
        <a:spcBef>
          <a:spcPct val="20000"/>
        </a:spcBef>
        <a:buFont typeface="Arial" pitchFamily="34" charset="0"/>
        <a:buChar char="�"/>
        <a:defRPr sz="2352" kern="1200">
          <a:solidFill>
            <a:schemeClr val="tx1"/>
          </a:solidFill>
          <a:latin typeface="+mn-lt"/>
          <a:ea typeface="+mn-ea"/>
          <a:cs typeface="+mn-cs"/>
        </a:defRPr>
      </a:lvl1pPr>
      <a:lvl2pPr marL="546096" indent="-210037" algn="l" defTabSz="672117" rtl="0" eaLnBrk="1" latinLnBrk="0" hangingPunct="1">
        <a:spcBef>
          <a:spcPct val="20000"/>
        </a:spcBef>
        <a:buFont typeface="Arial" pitchFamily="34" charset="0"/>
        <a:buChar char="�"/>
        <a:defRPr sz="2058" kern="1200">
          <a:solidFill>
            <a:schemeClr val="tx1"/>
          </a:solidFill>
          <a:latin typeface="+mn-lt"/>
          <a:ea typeface="+mn-ea"/>
          <a:cs typeface="+mn-cs"/>
        </a:defRPr>
      </a:lvl2pPr>
      <a:lvl3pPr marL="840147" indent="-168030" algn="l" defTabSz="672117" rtl="0" eaLnBrk="1" latinLnBrk="0" hangingPunct="1">
        <a:spcBef>
          <a:spcPct val="20000"/>
        </a:spcBef>
        <a:buFont typeface="Arial" pitchFamily="34" charset="0"/>
        <a:buChar char="�"/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176205" indent="-168030" algn="l" defTabSz="672117" rtl="0" eaLnBrk="1" latinLnBrk="0" hangingPunct="1">
        <a:spcBef>
          <a:spcPct val="20000"/>
        </a:spcBef>
        <a:buFont typeface="Arial" pitchFamily="34" charset="0"/>
        <a:buChar char="�"/>
        <a:defRPr sz="1470" kern="1200">
          <a:solidFill>
            <a:schemeClr val="tx1"/>
          </a:solidFill>
          <a:latin typeface="+mn-lt"/>
          <a:ea typeface="+mn-ea"/>
          <a:cs typeface="+mn-cs"/>
        </a:defRPr>
      </a:lvl4pPr>
      <a:lvl5pPr marL="1512265" indent="-168030" algn="l" defTabSz="672117" rtl="0" eaLnBrk="1" latinLnBrk="0" hangingPunct="1">
        <a:spcBef>
          <a:spcPct val="20000"/>
        </a:spcBef>
        <a:buFont typeface="Arial" pitchFamily="34" charset="0"/>
        <a:buChar char="�"/>
        <a:defRPr sz="1470" kern="1200">
          <a:solidFill>
            <a:schemeClr val="tx1"/>
          </a:solidFill>
          <a:latin typeface="+mn-lt"/>
          <a:ea typeface="+mn-ea"/>
          <a:cs typeface="+mn-cs"/>
        </a:defRPr>
      </a:lvl5pPr>
      <a:lvl6pPr marL="1848324" indent="-168030" algn="l" defTabSz="672117" rtl="0" eaLnBrk="1" latinLnBrk="0" hangingPunct="1">
        <a:spcBef>
          <a:spcPct val="20000"/>
        </a:spcBef>
        <a:buFont typeface="Arial" pitchFamily="34" charset="0"/>
        <a:buChar char="�"/>
        <a:defRPr sz="1470" kern="1200">
          <a:solidFill>
            <a:schemeClr val="tx1"/>
          </a:solidFill>
          <a:latin typeface="+mn-lt"/>
          <a:ea typeface="+mn-ea"/>
          <a:cs typeface="+mn-cs"/>
        </a:defRPr>
      </a:lvl6pPr>
      <a:lvl7pPr marL="2184382" indent="-168030" algn="l" defTabSz="672117" rtl="0" eaLnBrk="1" latinLnBrk="0" hangingPunct="1">
        <a:spcBef>
          <a:spcPct val="20000"/>
        </a:spcBef>
        <a:buFont typeface="Arial" pitchFamily="34" charset="0"/>
        <a:buChar char="�"/>
        <a:defRPr sz="1470" kern="1200">
          <a:solidFill>
            <a:schemeClr val="tx1"/>
          </a:solidFill>
          <a:latin typeface="+mn-lt"/>
          <a:ea typeface="+mn-ea"/>
          <a:cs typeface="+mn-cs"/>
        </a:defRPr>
      </a:lvl7pPr>
      <a:lvl8pPr marL="2520441" indent="-168030" algn="l" defTabSz="672117" rtl="0" eaLnBrk="1" latinLnBrk="0" hangingPunct="1">
        <a:spcBef>
          <a:spcPct val="20000"/>
        </a:spcBef>
        <a:buFont typeface="Arial" pitchFamily="34" charset="0"/>
        <a:buChar char="�"/>
        <a:defRPr sz="1470" kern="1200">
          <a:solidFill>
            <a:schemeClr val="tx1"/>
          </a:solidFill>
          <a:latin typeface="+mn-lt"/>
          <a:ea typeface="+mn-ea"/>
          <a:cs typeface="+mn-cs"/>
        </a:defRPr>
      </a:lvl8pPr>
      <a:lvl9pPr marL="2856500" indent="-168030" algn="l" defTabSz="672117" rtl="0" eaLnBrk="1" latinLnBrk="0" hangingPunct="1">
        <a:spcBef>
          <a:spcPct val="20000"/>
        </a:spcBef>
        <a:buFont typeface="Arial" pitchFamily="34" charset="0"/>
        <a:buChar char="�"/>
        <a:defRPr sz="14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2117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1pPr>
      <a:lvl2pPr marL="336059" algn="l" defTabSz="672117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72117" algn="l" defTabSz="672117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3pPr>
      <a:lvl4pPr marL="1008177" algn="l" defTabSz="672117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1344235" algn="l" defTabSz="672117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1680294" algn="l" defTabSz="672117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2016352" algn="l" defTabSz="672117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2352412" algn="l" defTabSz="672117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2688471" algn="l" defTabSz="672117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2597169" y="3860112"/>
            <a:ext cx="6258822" cy="14285"/>
            <a:chOff x="-3896439" y="5790200"/>
            <a:chExt cx="9388725" cy="2142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5400000">
              <a:off x="-3896439" y="5790200"/>
              <a:ext cx="9388725" cy="2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58021" y="6422936"/>
            <a:ext cx="12506521" cy="14285"/>
            <a:chOff x="-237525" y="9634639"/>
            <a:chExt cx="18760765" cy="2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7525" y="9634639"/>
              <a:ext cx="18760765" cy="21429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89156" y="3431203"/>
            <a:ext cx="7112361" cy="1428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-158021" y="732605"/>
            <a:ext cx="12506521" cy="14285"/>
            <a:chOff x="-237525" y="1098694"/>
            <a:chExt cx="18760765" cy="2142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7525" y="1098694"/>
              <a:ext cx="18760765" cy="2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7974441" y="181"/>
            <a:ext cx="3681500" cy="1612307"/>
            <a:chOff x="11961808" y="0"/>
            <a:chExt cx="5522540" cy="241858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61808" y="0"/>
              <a:ext cx="5522540" cy="241858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969972" y="1756599"/>
            <a:ext cx="3681500" cy="3392281"/>
            <a:chOff x="11955105" y="2634765"/>
            <a:chExt cx="5522540" cy="5088688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55105" y="2634765"/>
              <a:ext cx="5522540" cy="508868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7969972" y="5292991"/>
            <a:ext cx="3681500" cy="1563973"/>
            <a:chOff x="11955105" y="7939631"/>
            <a:chExt cx="5522540" cy="2346083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55105" y="7939631"/>
              <a:ext cx="5522540" cy="2346083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4920471" y="6533402"/>
            <a:ext cx="7010301" cy="2358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4575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Light" pitchFamily="34" charset="0"/>
                <a:ea typeface="Pretendard Light" panose="02000403000000020004" pitchFamily="50" charset="-127"/>
                <a:cs typeface="Pretendard Light" pitchFamily="34" charset="0"/>
              </a:rPr>
              <a:t>Copyright ⓒ </a:t>
            </a:r>
            <a:r>
              <a:rPr kumimoji="0" lang="ko-KR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Light" pitchFamily="34" charset="0"/>
                <a:ea typeface="Pretendard Light" panose="02000403000000020004" pitchFamily="50" charset="-127"/>
                <a:cs typeface="Pretendard Light" pitchFamily="34" charset="0"/>
              </a:rPr>
              <a:t>人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Light" pitchFamily="34" charset="0"/>
                <a:ea typeface="Pretendard Light" panose="02000403000000020004" pitchFamily="50" charset="-127"/>
                <a:cs typeface="Pretendard Light" pitchFamily="34" charset="0"/>
              </a:rPr>
              <a:t>hub Korea. All Rights Reserved.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Light" panose="02000403000000020004" pitchFamily="50" charset="-127"/>
              <a:ea typeface="Pretendard Light" panose="02000403000000020004" pitchFamily="50" charset="-127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5260" y="2796825"/>
            <a:ext cx="634097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4575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2023.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공단의 개선과 발전을 위한 고객 만족도 조사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5260" y="2940936"/>
            <a:ext cx="6484329" cy="19387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4575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999" b="0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내</a:t>
            </a:r>
            <a:r>
              <a:rPr kumimoji="0" lang="en-US" altLang="ko-KR" sz="5999" b="0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. </a:t>
            </a:r>
            <a:r>
              <a:rPr kumimoji="0" lang="ko-KR" altLang="en-US" sz="5999" b="0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외부 청렴도</a:t>
            </a:r>
            <a:endParaRPr kumimoji="0" lang="en-US" altLang="ko-KR" sz="5999" b="0" i="0" u="none" strike="noStrike" kern="1200" cap="none" spc="0" normalizeH="0" baseline="0" noProof="0" dirty="0">
              <a:ln>
                <a:noFill/>
              </a:ln>
              <a:solidFill>
                <a:srgbClr val="004490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 marL="0" marR="0" lvl="0" indent="0" algn="l" defTabSz="94575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999" b="0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조사결과 보고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2DC8CD3-22B8-2FC2-0F9F-59179659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43" y="2470726"/>
            <a:ext cx="1033739" cy="30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9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01">
            <a:extLst>
              <a:ext uri="{FF2B5EF4-FFF2-40B4-BE49-F238E27FC236}">
                <a16:creationId xmlns:a16="http://schemas.microsoft.com/office/drawing/2014/main" id="{60C80CA4-074A-45DC-C093-E9C3560EE1B2}"/>
              </a:ext>
            </a:extLst>
          </p:cNvPr>
          <p:cNvGrpSpPr/>
          <p:nvPr/>
        </p:nvGrpSpPr>
        <p:grpSpPr>
          <a:xfrm>
            <a:off x="0" y="3767904"/>
            <a:ext cx="12192000" cy="3138394"/>
            <a:chOff x="-114286" y="6876190"/>
            <a:chExt cx="18552381" cy="3483257"/>
          </a:xfrm>
        </p:grpSpPr>
        <p:pic>
          <p:nvPicPr>
            <p:cNvPr id="3" name="Object 2">
              <a:extLst>
                <a:ext uri="{FF2B5EF4-FFF2-40B4-BE49-F238E27FC236}">
                  <a16:creationId xmlns:a16="http://schemas.microsoft.com/office/drawing/2014/main" id="{FAE2C9E1-D794-B25D-84EA-8CF203698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6" y="6876190"/>
              <a:ext cx="18552381" cy="3483257"/>
            </a:xfrm>
            <a:prstGeom prst="rect">
              <a:avLst/>
            </a:prstGeom>
          </p:spPr>
        </p:pic>
      </p:grpSp>
      <p:grpSp>
        <p:nvGrpSpPr>
          <p:cNvPr id="4" name="그룹 1002">
            <a:extLst>
              <a:ext uri="{FF2B5EF4-FFF2-40B4-BE49-F238E27FC236}">
                <a16:creationId xmlns:a16="http://schemas.microsoft.com/office/drawing/2014/main" id="{A88A4154-6CEC-24B6-D6B7-1F2C01A492DF}"/>
              </a:ext>
            </a:extLst>
          </p:cNvPr>
          <p:cNvGrpSpPr/>
          <p:nvPr/>
        </p:nvGrpSpPr>
        <p:grpSpPr>
          <a:xfrm>
            <a:off x="3454" y="751896"/>
            <a:ext cx="6718021" cy="6105247"/>
            <a:chOff x="9142857" y="1118318"/>
            <a:chExt cx="9152381" cy="9167396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B12D721D-7998-AB2A-3D47-97F3843FE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42857" y="1118318"/>
              <a:ext cx="9152381" cy="9167396"/>
            </a:xfrm>
            <a:prstGeom prst="rect">
              <a:avLst/>
            </a:prstGeom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8948604D-1914-F88C-7B90-3AFC0BD7BF9E}"/>
              </a:ext>
            </a:extLst>
          </p:cNvPr>
          <p:cNvGrpSpPr/>
          <p:nvPr/>
        </p:nvGrpSpPr>
        <p:grpSpPr>
          <a:xfrm>
            <a:off x="762000" y="2930780"/>
            <a:ext cx="380646" cy="45719"/>
            <a:chOff x="766525" y="4904408"/>
            <a:chExt cx="570969" cy="42857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968E498F-D606-6927-076D-6D17FE12A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2700000">
              <a:off x="766525" y="4904408"/>
              <a:ext cx="570969" cy="42857"/>
            </a:xfrm>
            <a:prstGeom prst="rect">
              <a:avLst/>
            </a:prstGeom>
          </p:spPr>
        </p:pic>
      </p:grpSp>
      <p:grpSp>
        <p:nvGrpSpPr>
          <p:cNvPr id="8" name="그룹 1004">
            <a:extLst>
              <a:ext uri="{FF2B5EF4-FFF2-40B4-BE49-F238E27FC236}">
                <a16:creationId xmlns:a16="http://schemas.microsoft.com/office/drawing/2014/main" id="{54E6A27E-C964-D55E-CFCE-6ED380F24298}"/>
              </a:ext>
            </a:extLst>
          </p:cNvPr>
          <p:cNvGrpSpPr/>
          <p:nvPr/>
        </p:nvGrpSpPr>
        <p:grpSpPr>
          <a:xfrm>
            <a:off x="8793759" y="325718"/>
            <a:ext cx="838069" cy="14286"/>
            <a:chOff x="13190638" y="488576"/>
            <a:chExt cx="1257103" cy="21429"/>
          </a:xfrm>
        </p:grpSpPr>
        <p:pic>
          <p:nvPicPr>
            <p:cNvPr id="9" name="Object 11">
              <a:extLst>
                <a:ext uri="{FF2B5EF4-FFF2-40B4-BE49-F238E27FC236}">
                  <a16:creationId xmlns:a16="http://schemas.microsoft.com/office/drawing/2014/main" id="{E1B58D44-A02A-FA1F-E846-5DE287E6C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13190638" y="488576"/>
              <a:ext cx="1257103" cy="21429"/>
            </a:xfrm>
            <a:prstGeom prst="rect">
              <a:avLst/>
            </a:prstGeom>
          </p:spPr>
        </p:pic>
      </p:grpSp>
      <p:grpSp>
        <p:nvGrpSpPr>
          <p:cNvPr id="10" name="그룹 1005">
            <a:extLst>
              <a:ext uri="{FF2B5EF4-FFF2-40B4-BE49-F238E27FC236}">
                <a16:creationId xmlns:a16="http://schemas.microsoft.com/office/drawing/2014/main" id="{A900DB60-1C40-6F64-3A60-4413C8BF3C8E}"/>
              </a:ext>
            </a:extLst>
          </p:cNvPr>
          <p:cNvGrpSpPr/>
          <p:nvPr/>
        </p:nvGrpSpPr>
        <p:grpSpPr>
          <a:xfrm>
            <a:off x="2558649" y="325718"/>
            <a:ext cx="838069" cy="14286"/>
            <a:chOff x="3837973" y="488576"/>
            <a:chExt cx="1257103" cy="21429"/>
          </a:xfrm>
        </p:grpSpPr>
        <p:pic>
          <p:nvPicPr>
            <p:cNvPr id="11" name="Object 14">
              <a:extLst>
                <a:ext uri="{FF2B5EF4-FFF2-40B4-BE49-F238E27FC236}">
                  <a16:creationId xmlns:a16="http://schemas.microsoft.com/office/drawing/2014/main" id="{DD16C161-DE4C-E57D-80FF-CAC1C63A1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3837973" y="488576"/>
              <a:ext cx="1257103" cy="21429"/>
            </a:xfrm>
            <a:prstGeom prst="rect">
              <a:avLst/>
            </a:prstGeom>
          </p:spPr>
        </p:pic>
      </p:grpSp>
      <p:grpSp>
        <p:nvGrpSpPr>
          <p:cNvPr id="12" name="그룹 1006">
            <a:extLst>
              <a:ext uri="{FF2B5EF4-FFF2-40B4-BE49-F238E27FC236}">
                <a16:creationId xmlns:a16="http://schemas.microsoft.com/office/drawing/2014/main" id="{33AAF8E9-1349-30F1-013E-272C3740D1FD}"/>
              </a:ext>
            </a:extLst>
          </p:cNvPr>
          <p:cNvGrpSpPr/>
          <p:nvPr/>
        </p:nvGrpSpPr>
        <p:grpSpPr>
          <a:xfrm>
            <a:off x="-158350" y="738812"/>
            <a:ext cx="12507177" cy="14286"/>
            <a:chOff x="-237525" y="1108218"/>
            <a:chExt cx="18760765" cy="21429"/>
          </a:xfrm>
        </p:grpSpPr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A7557A05-A101-7062-1343-7AF817613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237525" y="1108218"/>
              <a:ext cx="18760765" cy="21429"/>
            </a:xfrm>
            <a:prstGeom prst="rect">
              <a:avLst/>
            </a:prstGeom>
          </p:spPr>
        </p:pic>
      </p:grpSp>
      <p:sp>
        <p:nvSpPr>
          <p:cNvPr id="14" name="Object 20">
            <a:extLst>
              <a:ext uri="{FF2B5EF4-FFF2-40B4-BE49-F238E27FC236}">
                <a16:creationId xmlns:a16="http://schemas.microsoft.com/office/drawing/2014/main" id="{EBDA4BD5-B43A-BE3F-46C2-6C7965535303}"/>
              </a:ext>
            </a:extLst>
          </p:cNvPr>
          <p:cNvSpPr txBox="1"/>
          <p:nvPr/>
        </p:nvSpPr>
        <p:spPr>
          <a:xfrm>
            <a:off x="6721475" y="4489214"/>
            <a:ext cx="5394325" cy="1490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종합 청렴도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내</a:t>
            </a:r>
            <a:r>
              <a:rPr lang="en-US" altLang="ko-KR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외부 종합청렴도</a:t>
            </a:r>
            <a:endParaRPr lang="en-US" altLang="ko-KR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항목 별 종합청렴도</a:t>
            </a: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CF920D07-360B-0223-A04D-913B227B3D56}"/>
              </a:ext>
            </a:extLst>
          </p:cNvPr>
          <p:cNvSpPr txBox="1"/>
          <p:nvPr/>
        </p:nvSpPr>
        <p:spPr>
          <a:xfrm>
            <a:off x="887059" y="2858389"/>
            <a:ext cx="6058254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ko-KR" sz="5400" kern="0" spc="-67" dirty="0">
                <a:solidFill>
                  <a:srgbClr val="004490"/>
                </a:solidFill>
                <a:latin typeface="+mj-ea"/>
                <a:ea typeface="+mj-ea"/>
                <a:cs typeface="Pretendard" pitchFamily="34" charset="0"/>
              </a:rPr>
              <a:t>02. </a:t>
            </a:r>
            <a:r>
              <a:rPr lang="ko-KR" altLang="en-US" sz="5400" kern="0" spc="-67" dirty="0">
                <a:solidFill>
                  <a:srgbClr val="004490"/>
                </a:solidFill>
                <a:latin typeface="+mj-ea"/>
                <a:ea typeface="+mj-ea"/>
                <a:cs typeface="Pretendard" pitchFamily="34" charset="0"/>
              </a:rPr>
              <a:t>청렴도 종합 결과</a:t>
            </a:r>
            <a:endParaRPr lang="en-US" dirty="0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A1B7B-D007-14DD-7A88-30B041C63475}"/>
              </a:ext>
            </a:extLst>
          </p:cNvPr>
          <p:cNvSpPr txBox="1"/>
          <p:nvPr/>
        </p:nvSpPr>
        <p:spPr>
          <a:xfrm>
            <a:off x="1054987" y="264307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>
                <a:solidFill>
                  <a:srgbClr val="004490"/>
                </a:solidFill>
                <a:latin typeface="Pretendard" panose="02000503000000020004" pitchFamily="50" charset="-127"/>
              </a:rPr>
              <a:t>인허브코리아</a:t>
            </a:r>
            <a:endParaRPr lang="ko-KR" altLang="en-US" sz="1000" dirty="0">
              <a:solidFill>
                <a:srgbClr val="004490"/>
              </a:solidFill>
              <a:latin typeface="Pretendard" panose="02000503000000020004" pitchFamily="50" charset="-127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E58C8E5-B2C8-A3BD-C242-534D333C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271" y="216913"/>
            <a:ext cx="1139805" cy="3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33BB7E-5BBE-AC11-3892-31C796F38EEE}"/>
              </a:ext>
            </a:extLst>
          </p:cNvPr>
          <p:cNvSpPr txBox="1"/>
          <p:nvPr/>
        </p:nvSpPr>
        <p:spPr>
          <a:xfrm>
            <a:off x="5163777" y="270370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2023. </a:t>
            </a:r>
            <a:r>
              <a:rPr lang="ko-KR" altLang="en-US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내</a:t>
            </a:r>
            <a:r>
              <a:rPr lang="en-US" altLang="ko-KR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.</a:t>
            </a:r>
            <a:r>
              <a:rPr lang="ko-KR" altLang="en-US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외부 청렴도 조사 결과 보고</a:t>
            </a:r>
          </a:p>
        </p:txBody>
      </p:sp>
    </p:spTree>
    <p:extLst>
      <p:ext uri="{BB962C8B-B14F-4D97-AF65-F5344CB8AC3E}">
        <p14:creationId xmlns:p14="http://schemas.microsoft.com/office/powerpoint/2010/main" val="163090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마포구시설관리공단의 청렴도를 살펴보면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외부고객 대상으로 한 청렴도 결과는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97.1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내부고객 대상으로 한 청렴도 결과는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92.5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점으로 조사됨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외부 청렴도 지수는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2022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대비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0.1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하락하였으며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내부청렴도 지수는 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2022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대비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2.0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상승한 것으로 나타남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79454" cy="310162"/>
            <a:chOff x="889000" y="841195"/>
            <a:chExt cx="11664950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30" y="878692"/>
              <a:ext cx="11660320" cy="266924"/>
              <a:chOff x="892514" y="880333"/>
              <a:chExt cx="13184209" cy="266924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4" y="880717"/>
                <a:ext cx="4365691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종합청렴도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5301773" y="880333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prstClr val="black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prstClr val="black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</a:t>
                </a:r>
                <a:r>
                  <a:rPr lang="en-US" altLang="ko-KR" sz="1088" kern="0" dirty="0">
                    <a:solidFill>
                      <a:prstClr val="black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.</a:t>
                </a:r>
                <a:r>
                  <a:rPr lang="ko-KR" altLang="en-US" sz="1088" kern="0" dirty="0">
                    <a:solidFill>
                      <a:prstClr val="black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 청렴도</a:t>
                </a:r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8DFF3AA9-50FC-A9B6-A79C-2C37046F0348}"/>
                  </a:ext>
                </a:extLst>
              </p:cNvPr>
              <p:cNvSpPr/>
              <p:nvPr/>
            </p:nvSpPr>
            <p:spPr>
              <a:xfrm>
                <a:off x="9711032" y="881428"/>
                <a:ext cx="4365691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3.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항목 별 청렴도</a:t>
                </a:r>
              </a:p>
            </p:txBody>
          </p:sp>
        </p:grpSp>
      </p:grpSp>
      <p:sp>
        <p:nvSpPr>
          <p:cNvPr id="53" name="Text Box 30">
            <a:extLst>
              <a:ext uri="{FF2B5EF4-FFF2-40B4-BE49-F238E27FC236}">
                <a16:creationId xmlns:a16="http://schemas.microsoft.com/office/drawing/2014/main" id="{DE77E83C-F9A0-B33A-8905-101A7A6D8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1904689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01.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종합청렴도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5B88CBA-4745-3306-081C-2BB5EF0945F2}"/>
              </a:ext>
            </a:extLst>
          </p:cNvPr>
          <p:cNvSpPr/>
          <p:nvPr/>
        </p:nvSpPr>
        <p:spPr>
          <a:xfrm>
            <a:off x="7881701" y="1125964"/>
            <a:ext cx="1728000" cy="241200"/>
          </a:xfrm>
          <a:prstGeom prst="rect">
            <a:avLst/>
          </a:prstGeom>
          <a:noFill/>
          <a:ln w="3175">
            <a:solidFill>
              <a:srgbClr val="0077FA"/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3985171"/>
                      <a:gd name="connsiteY0" fmla="*/ 0 h 446997"/>
                      <a:gd name="connsiteX1" fmla="*/ 3985171 w 3985171"/>
                      <a:gd name="connsiteY1" fmla="*/ 0 h 446997"/>
                      <a:gd name="connsiteX2" fmla="*/ 3985171 w 3985171"/>
                      <a:gd name="connsiteY2" fmla="*/ 446997 h 446997"/>
                      <a:gd name="connsiteX3" fmla="*/ 0 w 3985171"/>
                      <a:gd name="connsiteY3" fmla="*/ 446997 h 446997"/>
                      <a:gd name="connsiteX4" fmla="*/ 0 w 3985171"/>
                      <a:gd name="connsiteY4" fmla="*/ 0 h 44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5171" h="446997" fill="none" extrusionOk="0">
                        <a:moveTo>
                          <a:pt x="0" y="0"/>
                        </a:moveTo>
                        <a:cubicBezTo>
                          <a:pt x="1986361" y="-23452"/>
                          <a:pt x="2751796" y="162666"/>
                          <a:pt x="3985171" y="0"/>
                        </a:cubicBezTo>
                        <a:cubicBezTo>
                          <a:pt x="3946776" y="112687"/>
                          <a:pt x="3999946" y="315196"/>
                          <a:pt x="3985171" y="446997"/>
                        </a:cubicBezTo>
                        <a:cubicBezTo>
                          <a:pt x="3458015" y="492095"/>
                          <a:pt x="1379528" y="464401"/>
                          <a:pt x="0" y="446997"/>
                        </a:cubicBezTo>
                        <a:cubicBezTo>
                          <a:pt x="16534" y="226581"/>
                          <a:pt x="-17877" y="219742"/>
                          <a:pt x="0" y="0"/>
                        </a:cubicBezTo>
                        <a:close/>
                      </a:path>
                      <a:path w="3985171" h="446997" stroke="0" extrusionOk="0">
                        <a:moveTo>
                          <a:pt x="0" y="0"/>
                        </a:moveTo>
                        <a:cubicBezTo>
                          <a:pt x="476082" y="166220"/>
                          <a:pt x="2005295" y="88627"/>
                          <a:pt x="3985171" y="0"/>
                        </a:cubicBezTo>
                        <a:cubicBezTo>
                          <a:pt x="4009248" y="171061"/>
                          <a:pt x="3971164" y="373692"/>
                          <a:pt x="3985171" y="446997"/>
                        </a:cubicBezTo>
                        <a:cubicBezTo>
                          <a:pt x="2405052" y="615008"/>
                          <a:pt x="1042395" y="389118"/>
                          <a:pt x="0" y="446997"/>
                        </a:cubicBezTo>
                        <a:cubicBezTo>
                          <a:pt x="-15838" y="236724"/>
                          <a:pt x="27167" y="2207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en-US" altLang="ko-KR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2-1. </a:t>
            </a:r>
            <a:r>
              <a:rPr lang="ko-KR" altLang="en-US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외부고객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AA20441-8AAB-B5C7-D305-7C0F36AC60CB}"/>
              </a:ext>
            </a:extLst>
          </p:cNvPr>
          <p:cNvSpPr/>
          <p:nvPr/>
        </p:nvSpPr>
        <p:spPr>
          <a:xfrm>
            <a:off x="9655488" y="1131784"/>
            <a:ext cx="1728000" cy="241200"/>
          </a:xfrm>
          <a:prstGeom prst="rect">
            <a:avLst/>
          </a:prstGeom>
          <a:solidFill>
            <a:schemeClr val="bg1"/>
          </a:solidFill>
          <a:ln w="3175">
            <a:solidFill>
              <a:srgbClr val="0077FA"/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3985171"/>
                      <a:gd name="connsiteY0" fmla="*/ 0 h 446997"/>
                      <a:gd name="connsiteX1" fmla="*/ 3985171 w 3985171"/>
                      <a:gd name="connsiteY1" fmla="*/ 0 h 446997"/>
                      <a:gd name="connsiteX2" fmla="*/ 3985171 w 3985171"/>
                      <a:gd name="connsiteY2" fmla="*/ 446997 h 446997"/>
                      <a:gd name="connsiteX3" fmla="*/ 0 w 3985171"/>
                      <a:gd name="connsiteY3" fmla="*/ 446997 h 446997"/>
                      <a:gd name="connsiteX4" fmla="*/ 0 w 3985171"/>
                      <a:gd name="connsiteY4" fmla="*/ 0 h 44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5171" h="446997" fill="none" extrusionOk="0">
                        <a:moveTo>
                          <a:pt x="0" y="0"/>
                        </a:moveTo>
                        <a:cubicBezTo>
                          <a:pt x="1986361" y="-23452"/>
                          <a:pt x="2751796" y="162666"/>
                          <a:pt x="3985171" y="0"/>
                        </a:cubicBezTo>
                        <a:cubicBezTo>
                          <a:pt x="3946776" y="112687"/>
                          <a:pt x="3999946" y="315196"/>
                          <a:pt x="3985171" y="446997"/>
                        </a:cubicBezTo>
                        <a:cubicBezTo>
                          <a:pt x="3458015" y="492095"/>
                          <a:pt x="1379528" y="464401"/>
                          <a:pt x="0" y="446997"/>
                        </a:cubicBezTo>
                        <a:cubicBezTo>
                          <a:pt x="16534" y="226581"/>
                          <a:pt x="-17877" y="219742"/>
                          <a:pt x="0" y="0"/>
                        </a:cubicBezTo>
                        <a:close/>
                      </a:path>
                      <a:path w="3985171" h="446997" stroke="0" extrusionOk="0">
                        <a:moveTo>
                          <a:pt x="0" y="0"/>
                        </a:moveTo>
                        <a:cubicBezTo>
                          <a:pt x="476082" y="166220"/>
                          <a:pt x="2005295" y="88627"/>
                          <a:pt x="3985171" y="0"/>
                        </a:cubicBezTo>
                        <a:cubicBezTo>
                          <a:pt x="4009248" y="171061"/>
                          <a:pt x="3971164" y="373692"/>
                          <a:pt x="3985171" y="446997"/>
                        </a:cubicBezTo>
                        <a:cubicBezTo>
                          <a:pt x="2405052" y="615008"/>
                          <a:pt x="1042395" y="389118"/>
                          <a:pt x="0" y="446997"/>
                        </a:cubicBezTo>
                        <a:cubicBezTo>
                          <a:pt x="-15838" y="236724"/>
                          <a:pt x="27167" y="2207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en-US" altLang="ko-KR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2-2. </a:t>
            </a:r>
            <a:r>
              <a:rPr lang="ko-KR" altLang="en-US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내부고객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892DECE5-8F99-6227-1290-E978FDE8D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26" y="2572117"/>
            <a:ext cx="21547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marL="0" marR="0" lvl="0" indent="0" algn="ctr" defTabSz="10428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[</a:t>
            </a: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그림</a:t>
            </a:r>
            <a:r>
              <a:rPr kumimoji="1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. </a:t>
            </a:r>
            <a:r>
              <a:rPr lang="ko-KR" altLang="en-US" sz="1200" b="1" dirty="0">
                <a:solidFill>
                  <a:prstClr val="black"/>
                </a:solidFill>
                <a:latin typeface="+mn-ea"/>
                <a:ea typeface="+mn-ea"/>
              </a:rPr>
              <a:t>외부</a:t>
            </a: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청렴도지수 추이분석</a:t>
            </a:r>
            <a:r>
              <a:rPr kumimoji="1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]</a:t>
            </a:r>
            <a:endParaRPr kumimoji="1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8779B37-FEBD-D314-3CE3-1CE46592F67A}"/>
              </a:ext>
            </a:extLst>
          </p:cNvPr>
          <p:cNvSpPr/>
          <p:nvPr/>
        </p:nvSpPr>
        <p:spPr>
          <a:xfrm>
            <a:off x="883985" y="2923724"/>
            <a:ext cx="4608305" cy="2782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428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" panose="02000503000000020004" pitchFamily="50" charset="-127"/>
              <a:ea typeface="Pretendard" panose="02000503000000020004" pitchFamily="50" charset="-127"/>
              <a:cs typeface="+mn-cs"/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C9535B9A-B4EB-5544-420C-19AC754D1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04496"/>
              </p:ext>
            </p:extLst>
          </p:nvPr>
        </p:nvGraphicFramePr>
        <p:xfrm>
          <a:off x="890336" y="5706611"/>
          <a:ext cx="4601271" cy="333375"/>
        </p:xfrm>
        <a:graphic>
          <a:graphicData uri="http://schemas.openxmlformats.org/drawingml/2006/table">
            <a:tbl>
              <a:tblPr/>
              <a:tblGrid>
                <a:gridCol w="156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Box 16">
            <a:extLst>
              <a:ext uri="{FF2B5EF4-FFF2-40B4-BE49-F238E27FC236}">
                <a16:creationId xmlns:a16="http://schemas.microsoft.com/office/drawing/2014/main" id="{F5964171-6005-558B-DFDC-C2D8F6E19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214" y="2572117"/>
            <a:ext cx="25237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9pPr>
          </a:lstStyle>
          <a:p>
            <a:pPr marL="0" marR="0" lvl="0" indent="0" algn="ctr" defTabSz="10428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[</a:t>
            </a: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그림</a:t>
            </a:r>
            <a:r>
              <a:rPr kumimoji="1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. </a:t>
            </a: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내</a:t>
            </a:r>
            <a:r>
              <a:rPr lang="ko-KR" altLang="en-US" sz="1200" b="1" dirty="0">
                <a:solidFill>
                  <a:prstClr val="black"/>
                </a:solidFill>
                <a:latin typeface="+mn-ea"/>
                <a:ea typeface="+mn-ea"/>
              </a:rPr>
              <a:t>부</a:t>
            </a: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청렴도지수 추이분석</a:t>
            </a:r>
            <a:r>
              <a:rPr kumimoji="1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]</a:t>
            </a:r>
            <a:endParaRPr kumimoji="1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49B3127-36A0-1F25-BDFA-02ACCAD82783}"/>
              </a:ext>
            </a:extLst>
          </p:cNvPr>
          <p:cNvSpPr/>
          <p:nvPr/>
        </p:nvSpPr>
        <p:spPr>
          <a:xfrm>
            <a:off x="6506361" y="2923724"/>
            <a:ext cx="4830297" cy="2782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428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" panose="02000503000000020004" pitchFamily="50" charset="-127"/>
              <a:ea typeface="Pretendard" panose="02000503000000020004" pitchFamily="50" charset="-127"/>
              <a:cs typeface="+mn-cs"/>
            </a:endParaRPr>
          </a:p>
        </p:txBody>
      </p:sp>
      <p:graphicFrame>
        <p:nvGraphicFramePr>
          <p:cNvPr id="17" name="차트 16">
            <a:extLst>
              <a:ext uri="{FF2B5EF4-FFF2-40B4-BE49-F238E27FC236}">
                <a16:creationId xmlns:a16="http://schemas.microsoft.com/office/drawing/2014/main" id="{072963A2-7BE3-4CDA-57EA-D49CE2A48E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303521"/>
              </p:ext>
            </p:extLst>
          </p:nvPr>
        </p:nvGraphicFramePr>
        <p:xfrm>
          <a:off x="767407" y="2743200"/>
          <a:ext cx="4944619" cy="308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28052036-422D-01E5-1F9B-3ABE444AB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4379318"/>
              </p:ext>
            </p:extLst>
          </p:nvPr>
        </p:nvGraphicFramePr>
        <p:xfrm>
          <a:off x="6312024" y="2780928"/>
          <a:ext cx="5182813" cy="3045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CE9726F4-523E-82F1-E9C6-CCCA31745901}"/>
              </a:ext>
            </a:extLst>
          </p:cNvPr>
          <p:cNvSpPr txBox="1"/>
          <p:nvPr/>
        </p:nvSpPr>
        <p:spPr>
          <a:xfrm>
            <a:off x="9120336" y="6127412"/>
            <a:ext cx="230046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10428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rPr>
              <a:t>[BASE=100 Sample,  </a:t>
            </a:r>
            <a:r>
              <a:rPr kumimoji="1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rPr>
              <a:t>단위</a:t>
            </a:r>
            <a:r>
              <a:rPr kumimoji="1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rPr>
              <a:t>=</a:t>
            </a:r>
            <a:r>
              <a:rPr kumimoji="1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rPr>
              <a:t>점</a:t>
            </a:r>
            <a:r>
              <a:rPr kumimoji="1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rPr>
              <a:t>]</a:t>
            </a:r>
            <a:endParaRPr kumimoji="1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etendard" panose="02000503000000020004" pitchFamily="50" charset="-127"/>
              <a:ea typeface="Pretendard" panose="02000503000000020004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0724BE-E73A-D629-015B-224A9973B4B9}"/>
              </a:ext>
            </a:extLst>
          </p:cNvPr>
          <p:cNvSpPr txBox="1"/>
          <p:nvPr/>
        </p:nvSpPr>
        <p:spPr>
          <a:xfrm>
            <a:off x="3287688" y="6127412"/>
            <a:ext cx="21947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104284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rPr>
              <a:t>[BASE=110 Sample,  </a:t>
            </a:r>
            <a:r>
              <a:rPr kumimoji="1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rPr>
              <a:t>단위</a:t>
            </a:r>
            <a:r>
              <a:rPr kumimoji="1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rPr>
              <a:t>=</a:t>
            </a:r>
            <a:r>
              <a:rPr kumimoji="1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rPr>
              <a:t>점</a:t>
            </a:r>
            <a:r>
              <a:rPr kumimoji="1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+mn-cs"/>
              </a:rPr>
              <a:t>]</a:t>
            </a:r>
            <a:endParaRPr kumimoji="1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etendard" panose="02000503000000020004" pitchFamily="50" charset="-127"/>
              <a:ea typeface="Pretendard" panose="02000503000000020004" pitchFamily="50" charset="-127"/>
              <a:cs typeface="+mn-cs"/>
            </a:endParaRPr>
          </a:p>
        </p:txBody>
      </p:sp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2483483F-3EE1-205B-C2C3-8EF9E7834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490056"/>
              </p:ext>
            </p:extLst>
          </p:nvPr>
        </p:nvGraphicFramePr>
        <p:xfrm>
          <a:off x="6506361" y="5702256"/>
          <a:ext cx="4822925" cy="342083"/>
        </p:xfrm>
        <a:graphic>
          <a:graphicData uri="http://schemas.openxmlformats.org/drawingml/2006/table">
            <a:tbl>
              <a:tblPr/>
              <a:tblGrid>
                <a:gridCol w="1644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3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0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517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algn="dist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마포구시설관리공단 외부고객 청렴도 추이를 살펴보면 협력업체 대상 조사 결과는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2022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보다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0.5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이용객 대상으로 조사 결과는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0.4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하락하여 전체 </a:t>
            </a:r>
            <a:endParaRPr lang="en-US" altLang="ko-KR" sz="1270" dirty="0">
              <a:solidFill>
                <a:srgbClr val="000000"/>
              </a:solidFill>
              <a:latin typeface="Pretendard"/>
              <a:ea typeface="Pretendard"/>
            </a:endParaRP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    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외부고객 청렴도는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0.1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하락한 것으로 나타남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내부고객 청렴도는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2022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대비 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2.0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상승한 것으로 나타남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79454" cy="310162"/>
            <a:chOff x="889000" y="841195"/>
            <a:chExt cx="11664950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9" y="878692"/>
              <a:ext cx="11660321" cy="266924"/>
              <a:chOff x="892513" y="880333"/>
              <a:chExt cx="13184210" cy="266924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3" y="880717"/>
                <a:ext cx="4365691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종합청렴도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5301773" y="880333"/>
                <a:ext cx="4365691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</a:t>
                </a: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.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 청렴도</a:t>
                </a:r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8DFF3AA9-50FC-A9B6-A79C-2C37046F0348}"/>
                  </a:ext>
                </a:extLst>
              </p:cNvPr>
              <p:cNvSpPr/>
              <p:nvPr/>
            </p:nvSpPr>
            <p:spPr>
              <a:xfrm>
                <a:off x="9711032" y="881428"/>
                <a:ext cx="4365691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3.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항목 별 청렴도</a:t>
                </a:r>
              </a:p>
            </p:txBody>
          </p:sp>
        </p:grpSp>
      </p:grpSp>
      <p:sp>
        <p:nvSpPr>
          <p:cNvPr id="2" name="Text Box 30">
            <a:extLst>
              <a:ext uri="{FF2B5EF4-FFF2-40B4-BE49-F238E27FC236}">
                <a16:creationId xmlns:a16="http://schemas.microsoft.com/office/drawing/2014/main" id="{4CAE3455-1F95-C1FC-63E6-B7D6A903C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2707793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02.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내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.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외부 종합청렴도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1BA85633-3A57-0C2B-7C11-D00D2C38E7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480175"/>
              </p:ext>
            </p:extLst>
          </p:nvPr>
        </p:nvGraphicFramePr>
        <p:xfrm>
          <a:off x="1919536" y="2348880"/>
          <a:ext cx="9418340" cy="2884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그룹 5">
            <a:extLst>
              <a:ext uri="{FF2B5EF4-FFF2-40B4-BE49-F238E27FC236}">
                <a16:creationId xmlns:a16="http://schemas.microsoft.com/office/drawing/2014/main" id="{74DBD5C5-9AEF-A222-AC53-11E0DD809109}"/>
              </a:ext>
            </a:extLst>
          </p:cNvPr>
          <p:cNvGrpSpPr/>
          <p:nvPr/>
        </p:nvGrpSpPr>
        <p:grpSpPr>
          <a:xfrm>
            <a:off x="5541445" y="2613169"/>
            <a:ext cx="2169910" cy="264525"/>
            <a:chOff x="7302786" y="2801794"/>
            <a:chExt cx="1224067" cy="294618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736272C5-93C5-09EE-A9A6-94C41AEDE1FD}"/>
                </a:ext>
              </a:extLst>
            </p:cNvPr>
            <p:cNvSpPr/>
            <p:nvPr/>
          </p:nvSpPr>
          <p:spPr>
            <a:xfrm>
              <a:off x="7813967" y="2853238"/>
              <a:ext cx="79279" cy="14217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3EECBE-56E1-4388-6294-0F8B0D630234}"/>
                </a:ext>
              </a:extLst>
            </p:cNvPr>
            <p:cNvSpPr txBox="1"/>
            <p:nvPr/>
          </p:nvSpPr>
          <p:spPr>
            <a:xfrm>
              <a:off x="7437419" y="2805040"/>
              <a:ext cx="433283" cy="29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latin typeface="Pretendard" panose="02000503000000020004" pitchFamily="50" charset="-127"/>
                  <a:ea typeface="Pretendard" panose="02000503000000020004" pitchFamily="50" charset="-127"/>
                </a:rPr>
                <a:t>2023</a:t>
              </a:r>
              <a:endParaRPr lang="ko-KR" altLang="en-US" sz="105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824052-DEA8-1E76-2B1A-F7825D22DDB5}"/>
                </a:ext>
              </a:extLst>
            </p:cNvPr>
            <p:cNvSpPr txBox="1"/>
            <p:nvPr/>
          </p:nvSpPr>
          <p:spPr>
            <a:xfrm>
              <a:off x="7899979" y="2801794"/>
              <a:ext cx="626874" cy="291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latin typeface="Pretendard" panose="02000503000000020004" pitchFamily="50" charset="-127"/>
                  <a:ea typeface="Pretendard" panose="02000503000000020004" pitchFamily="50" charset="-127"/>
                </a:rPr>
                <a:t>2022</a:t>
              </a:r>
              <a:endParaRPr lang="ko-KR" altLang="en-US" sz="105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8700B4A9-7495-FC31-B264-EE2FA197C0E4}"/>
                </a:ext>
              </a:extLst>
            </p:cNvPr>
            <p:cNvSpPr/>
            <p:nvPr/>
          </p:nvSpPr>
          <p:spPr>
            <a:xfrm>
              <a:off x="7302786" y="2853979"/>
              <a:ext cx="102000" cy="1414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F46C76F-78A1-F066-D269-CA9A501708C0}"/>
              </a:ext>
            </a:extLst>
          </p:cNvPr>
          <p:cNvSpPr/>
          <p:nvPr/>
        </p:nvSpPr>
        <p:spPr>
          <a:xfrm>
            <a:off x="2207568" y="2553957"/>
            <a:ext cx="9177982" cy="267926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id="{15D8DEE2-E6B9-8D8E-CB32-39352E471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828693"/>
              </p:ext>
            </p:extLst>
          </p:nvPr>
        </p:nvGraphicFramePr>
        <p:xfrm>
          <a:off x="854122" y="5243903"/>
          <a:ext cx="10532110" cy="1305827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328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0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00986">
                  <a:extLst>
                    <a:ext uri="{9D8B030D-6E8A-4147-A177-3AD203B41FA5}">
                      <a16:colId xmlns:a16="http://schemas.microsoft.com/office/drawing/2014/main" val="1183273227"/>
                    </a:ext>
                  </a:extLst>
                </a:gridCol>
              </a:tblGrid>
              <a:tr h="489353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외부고객청렴도 종합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11226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외부고객청렴도 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b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협력업체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11226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외부고객청렴도 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b"/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이용객</a:t>
                      </a:r>
                      <a:r>
                        <a:rPr lang="en-US" altLang="ko-KR" sz="120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11226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내부청렴도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1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2022</a:t>
                      </a: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158">
                <a:tc>
                  <a:txBody>
                    <a:bodyPr/>
                    <a:lstStyle/>
                    <a:p>
                      <a:pPr algn="ctr" fontAlgn="t"/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추이분석</a:t>
                      </a: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-0.1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-0.4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이등변 삼각형 30">
            <a:extLst>
              <a:ext uri="{FF2B5EF4-FFF2-40B4-BE49-F238E27FC236}">
                <a16:creationId xmlns:a16="http://schemas.microsoft.com/office/drawing/2014/main" id="{2F28F184-F110-31BF-089E-C23AC42447A3}"/>
              </a:ext>
            </a:extLst>
          </p:cNvPr>
          <p:cNvSpPr/>
          <p:nvPr/>
        </p:nvSpPr>
        <p:spPr>
          <a:xfrm rot="10800000">
            <a:off x="2923480" y="6367642"/>
            <a:ext cx="135716" cy="93111"/>
          </a:xfrm>
          <a:custGeom>
            <a:avLst/>
            <a:gdLst>
              <a:gd name="connsiteX0" fmla="*/ 0 w 135716"/>
              <a:gd name="connsiteY0" fmla="*/ 93111 h 93111"/>
              <a:gd name="connsiteX1" fmla="*/ 67858 w 135716"/>
              <a:gd name="connsiteY1" fmla="*/ 0 h 93111"/>
              <a:gd name="connsiteX2" fmla="*/ 135716 w 135716"/>
              <a:gd name="connsiteY2" fmla="*/ 93111 h 93111"/>
              <a:gd name="connsiteX3" fmla="*/ 0 w 135716"/>
              <a:gd name="connsiteY3" fmla="*/ 93111 h 9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16" h="93111" fill="none" extrusionOk="0">
                <a:moveTo>
                  <a:pt x="0" y="93111"/>
                </a:moveTo>
                <a:cubicBezTo>
                  <a:pt x="30355" y="44889"/>
                  <a:pt x="28792" y="36274"/>
                  <a:pt x="67858" y="0"/>
                </a:cubicBezTo>
                <a:cubicBezTo>
                  <a:pt x="87645" y="11498"/>
                  <a:pt x="122003" y="59769"/>
                  <a:pt x="135716" y="93111"/>
                </a:cubicBezTo>
                <a:cubicBezTo>
                  <a:pt x="73255" y="103930"/>
                  <a:pt x="64476" y="86964"/>
                  <a:pt x="0" y="93111"/>
                </a:cubicBezTo>
                <a:close/>
              </a:path>
              <a:path w="135716" h="93111" stroke="0" extrusionOk="0">
                <a:moveTo>
                  <a:pt x="0" y="93111"/>
                </a:moveTo>
                <a:cubicBezTo>
                  <a:pt x="14529" y="81616"/>
                  <a:pt x="62772" y="23763"/>
                  <a:pt x="67858" y="0"/>
                </a:cubicBezTo>
                <a:cubicBezTo>
                  <a:pt x="104778" y="38929"/>
                  <a:pt x="125356" y="64405"/>
                  <a:pt x="135716" y="93111"/>
                </a:cubicBezTo>
                <a:cubicBezTo>
                  <a:pt x="106232" y="96477"/>
                  <a:pt x="42049" y="86262"/>
                  <a:pt x="0" y="93111"/>
                </a:cubicBezTo>
                <a:close/>
              </a:path>
            </a:pathLst>
          </a:custGeom>
          <a:solidFill>
            <a:srgbClr val="0070C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2" name="이등변 삼각형 31">
            <a:extLst>
              <a:ext uri="{FF2B5EF4-FFF2-40B4-BE49-F238E27FC236}">
                <a16:creationId xmlns:a16="http://schemas.microsoft.com/office/drawing/2014/main" id="{7E2E7926-408D-30FB-1827-404CB9ABFB9C}"/>
              </a:ext>
            </a:extLst>
          </p:cNvPr>
          <p:cNvSpPr/>
          <p:nvPr/>
        </p:nvSpPr>
        <p:spPr>
          <a:xfrm rot="10800000">
            <a:off x="7507085" y="6366675"/>
            <a:ext cx="135716" cy="93111"/>
          </a:xfrm>
          <a:custGeom>
            <a:avLst/>
            <a:gdLst>
              <a:gd name="connsiteX0" fmla="*/ 0 w 135716"/>
              <a:gd name="connsiteY0" fmla="*/ 93111 h 93111"/>
              <a:gd name="connsiteX1" fmla="*/ 67858 w 135716"/>
              <a:gd name="connsiteY1" fmla="*/ 0 h 93111"/>
              <a:gd name="connsiteX2" fmla="*/ 135716 w 135716"/>
              <a:gd name="connsiteY2" fmla="*/ 93111 h 93111"/>
              <a:gd name="connsiteX3" fmla="*/ 0 w 135716"/>
              <a:gd name="connsiteY3" fmla="*/ 93111 h 9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16" h="93111" fill="none" extrusionOk="0">
                <a:moveTo>
                  <a:pt x="0" y="93111"/>
                </a:moveTo>
                <a:cubicBezTo>
                  <a:pt x="30355" y="44889"/>
                  <a:pt x="28792" y="36274"/>
                  <a:pt x="67858" y="0"/>
                </a:cubicBezTo>
                <a:cubicBezTo>
                  <a:pt x="87645" y="11498"/>
                  <a:pt x="122003" y="59769"/>
                  <a:pt x="135716" y="93111"/>
                </a:cubicBezTo>
                <a:cubicBezTo>
                  <a:pt x="73255" y="103930"/>
                  <a:pt x="64476" y="86964"/>
                  <a:pt x="0" y="93111"/>
                </a:cubicBezTo>
                <a:close/>
              </a:path>
              <a:path w="135716" h="93111" stroke="0" extrusionOk="0">
                <a:moveTo>
                  <a:pt x="0" y="93111"/>
                </a:moveTo>
                <a:cubicBezTo>
                  <a:pt x="14529" y="81616"/>
                  <a:pt x="62772" y="23763"/>
                  <a:pt x="67858" y="0"/>
                </a:cubicBezTo>
                <a:cubicBezTo>
                  <a:pt x="104778" y="38929"/>
                  <a:pt x="125356" y="64405"/>
                  <a:pt x="135716" y="93111"/>
                </a:cubicBezTo>
                <a:cubicBezTo>
                  <a:pt x="106232" y="96477"/>
                  <a:pt x="42049" y="86262"/>
                  <a:pt x="0" y="93111"/>
                </a:cubicBezTo>
                <a:close/>
              </a:path>
            </a:pathLst>
          </a:custGeom>
          <a:solidFill>
            <a:srgbClr val="0070C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3" name="이등변 삼각형 32">
            <a:extLst>
              <a:ext uri="{FF2B5EF4-FFF2-40B4-BE49-F238E27FC236}">
                <a16:creationId xmlns:a16="http://schemas.microsoft.com/office/drawing/2014/main" id="{C61781E5-4E26-FFCC-6771-C4597462DA3E}"/>
              </a:ext>
            </a:extLst>
          </p:cNvPr>
          <p:cNvSpPr/>
          <p:nvPr/>
        </p:nvSpPr>
        <p:spPr>
          <a:xfrm>
            <a:off x="9841401" y="6366676"/>
            <a:ext cx="135716" cy="93111"/>
          </a:xfrm>
          <a:custGeom>
            <a:avLst/>
            <a:gdLst>
              <a:gd name="connsiteX0" fmla="*/ 0 w 135716"/>
              <a:gd name="connsiteY0" fmla="*/ 93111 h 93111"/>
              <a:gd name="connsiteX1" fmla="*/ 67858 w 135716"/>
              <a:gd name="connsiteY1" fmla="*/ 0 h 93111"/>
              <a:gd name="connsiteX2" fmla="*/ 135716 w 135716"/>
              <a:gd name="connsiteY2" fmla="*/ 93111 h 93111"/>
              <a:gd name="connsiteX3" fmla="*/ 0 w 135716"/>
              <a:gd name="connsiteY3" fmla="*/ 93111 h 9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16" h="93111" fill="none" extrusionOk="0">
                <a:moveTo>
                  <a:pt x="0" y="93111"/>
                </a:moveTo>
                <a:cubicBezTo>
                  <a:pt x="30355" y="44889"/>
                  <a:pt x="28792" y="36274"/>
                  <a:pt x="67858" y="0"/>
                </a:cubicBezTo>
                <a:cubicBezTo>
                  <a:pt x="87645" y="11498"/>
                  <a:pt x="122003" y="59769"/>
                  <a:pt x="135716" y="93111"/>
                </a:cubicBezTo>
                <a:cubicBezTo>
                  <a:pt x="73255" y="103930"/>
                  <a:pt x="64476" y="86964"/>
                  <a:pt x="0" y="93111"/>
                </a:cubicBezTo>
                <a:close/>
              </a:path>
              <a:path w="135716" h="93111" stroke="0" extrusionOk="0">
                <a:moveTo>
                  <a:pt x="0" y="93111"/>
                </a:moveTo>
                <a:cubicBezTo>
                  <a:pt x="14529" y="81616"/>
                  <a:pt x="62772" y="23763"/>
                  <a:pt x="67858" y="0"/>
                </a:cubicBezTo>
                <a:cubicBezTo>
                  <a:pt x="104778" y="38929"/>
                  <a:pt x="125356" y="64405"/>
                  <a:pt x="135716" y="93111"/>
                </a:cubicBezTo>
                <a:cubicBezTo>
                  <a:pt x="106232" y="96477"/>
                  <a:pt x="42049" y="86262"/>
                  <a:pt x="0" y="93111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4" name="이등변 삼각형 33">
            <a:extLst>
              <a:ext uri="{FF2B5EF4-FFF2-40B4-BE49-F238E27FC236}">
                <a16:creationId xmlns:a16="http://schemas.microsoft.com/office/drawing/2014/main" id="{C3A6C189-0C00-FCE9-AF3D-BC8BEDD4604D}"/>
              </a:ext>
            </a:extLst>
          </p:cNvPr>
          <p:cNvSpPr/>
          <p:nvPr/>
        </p:nvSpPr>
        <p:spPr>
          <a:xfrm>
            <a:off x="5189938" y="6367642"/>
            <a:ext cx="135716" cy="93111"/>
          </a:xfrm>
          <a:custGeom>
            <a:avLst/>
            <a:gdLst>
              <a:gd name="connsiteX0" fmla="*/ 0 w 135716"/>
              <a:gd name="connsiteY0" fmla="*/ 93111 h 93111"/>
              <a:gd name="connsiteX1" fmla="*/ 67858 w 135716"/>
              <a:gd name="connsiteY1" fmla="*/ 0 h 93111"/>
              <a:gd name="connsiteX2" fmla="*/ 135716 w 135716"/>
              <a:gd name="connsiteY2" fmla="*/ 93111 h 93111"/>
              <a:gd name="connsiteX3" fmla="*/ 0 w 135716"/>
              <a:gd name="connsiteY3" fmla="*/ 93111 h 9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716" h="93111" fill="none" extrusionOk="0">
                <a:moveTo>
                  <a:pt x="0" y="93111"/>
                </a:moveTo>
                <a:cubicBezTo>
                  <a:pt x="30355" y="44889"/>
                  <a:pt x="28792" y="36274"/>
                  <a:pt x="67858" y="0"/>
                </a:cubicBezTo>
                <a:cubicBezTo>
                  <a:pt x="87645" y="11498"/>
                  <a:pt x="122003" y="59769"/>
                  <a:pt x="135716" y="93111"/>
                </a:cubicBezTo>
                <a:cubicBezTo>
                  <a:pt x="73255" y="103930"/>
                  <a:pt x="64476" y="86964"/>
                  <a:pt x="0" y="93111"/>
                </a:cubicBezTo>
                <a:close/>
              </a:path>
              <a:path w="135716" h="93111" stroke="0" extrusionOk="0">
                <a:moveTo>
                  <a:pt x="0" y="93111"/>
                </a:moveTo>
                <a:cubicBezTo>
                  <a:pt x="14529" y="81616"/>
                  <a:pt x="62772" y="23763"/>
                  <a:pt x="67858" y="0"/>
                </a:cubicBezTo>
                <a:cubicBezTo>
                  <a:pt x="104778" y="38929"/>
                  <a:pt x="125356" y="64405"/>
                  <a:pt x="135716" y="93111"/>
                </a:cubicBezTo>
                <a:cubicBezTo>
                  <a:pt x="106232" y="96477"/>
                  <a:pt x="42049" y="86262"/>
                  <a:pt x="0" y="93111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BCF8041-8404-A32A-672E-800EF6EFB5A8}"/>
              </a:ext>
            </a:extLst>
          </p:cNvPr>
          <p:cNvSpPr/>
          <p:nvPr/>
        </p:nvSpPr>
        <p:spPr>
          <a:xfrm>
            <a:off x="7881701" y="1125964"/>
            <a:ext cx="1728000" cy="241200"/>
          </a:xfrm>
          <a:prstGeom prst="rect">
            <a:avLst/>
          </a:prstGeom>
          <a:noFill/>
          <a:ln w="3175">
            <a:solidFill>
              <a:srgbClr val="0077FA"/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3985171"/>
                      <a:gd name="connsiteY0" fmla="*/ 0 h 446997"/>
                      <a:gd name="connsiteX1" fmla="*/ 3985171 w 3985171"/>
                      <a:gd name="connsiteY1" fmla="*/ 0 h 446997"/>
                      <a:gd name="connsiteX2" fmla="*/ 3985171 w 3985171"/>
                      <a:gd name="connsiteY2" fmla="*/ 446997 h 446997"/>
                      <a:gd name="connsiteX3" fmla="*/ 0 w 3985171"/>
                      <a:gd name="connsiteY3" fmla="*/ 446997 h 446997"/>
                      <a:gd name="connsiteX4" fmla="*/ 0 w 3985171"/>
                      <a:gd name="connsiteY4" fmla="*/ 0 h 44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5171" h="446997" fill="none" extrusionOk="0">
                        <a:moveTo>
                          <a:pt x="0" y="0"/>
                        </a:moveTo>
                        <a:cubicBezTo>
                          <a:pt x="1986361" y="-23452"/>
                          <a:pt x="2751796" y="162666"/>
                          <a:pt x="3985171" y="0"/>
                        </a:cubicBezTo>
                        <a:cubicBezTo>
                          <a:pt x="3946776" y="112687"/>
                          <a:pt x="3999946" y="315196"/>
                          <a:pt x="3985171" y="446997"/>
                        </a:cubicBezTo>
                        <a:cubicBezTo>
                          <a:pt x="3458015" y="492095"/>
                          <a:pt x="1379528" y="464401"/>
                          <a:pt x="0" y="446997"/>
                        </a:cubicBezTo>
                        <a:cubicBezTo>
                          <a:pt x="16534" y="226581"/>
                          <a:pt x="-17877" y="219742"/>
                          <a:pt x="0" y="0"/>
                        </a:cubicBezTo>
                        <a:close/>
                      </a:path>
                      <a:path w="3985171" h="446997" stroke="0" extrusionOk="0">
                        <a:moveTo>
                          <a:pt x="0" y="0"/>
                        </a:moveTo>
                        <a:cubicBezTo>
                          <a:pt x="476082" y="166220"/>
                          <a:pt x="2005295" y="88627"/>
                          <a:pt x="3985171" y="0"/>
                        </a:cubicBezTo>
                        <a:cubicBezTo>
                          <a:pt x="4009248" y="171061"/>
                          <a:pt x="3971164" y="373692"/>
                          <a:pt x="3985171" y="446997"/>
                        </a:cubicBezTo>
                        <a:cubicBezTo>
                          <a:pt x="2405052" y="615008"/>
                          <a:pt x="1042395" y="389118"/>
                          <a:pt x="0" y="446997"/>
                        </a:cubicBezTo>
                        <a:cubicBezTo>
                          <a:pt x="-15838" y="236724"/>
                          <a:pt x="27167" y="2207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en-US" altLang="ko-KR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2-1. </a:t>
            </a:r>
            <a:r>
              <a:rPr lang="ko-KR" altLang="en-US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외부고객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B2A775B-859F-DDEA-2436-7A1825D63D0A}"/>
              </a:ext>
            </a:extLst>
          </p:cNvPr>
          <p:cNvSpPr/>
          <p:nvPr/>
        </p:nvSpPr>
        <p:spPr>
          <a:xfrm>
            <a:off x="9655488" y="1131784"/>
            <a:ext cx="1728000" cy="241200"/>
          </a:xfrm>
          <a:prstGeom prst="rect">
            <a:avLst/>
          </a:prstGeom>
          <a:solidFill>
            <a:schemeClr val="bg1"/>
          </a:solidFill>
          <a:ln w="3175">
            <a:solidFill>
              <a:srgbClr val="0077FA"/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3985171"/>
                      <a:gd name="connsiteY0" fmla="*/ 0 h 446997"/>
                      <a:gd name="connsiteX1" fmla="*/ 3985171 w 3985171"/>
                      <a:gd name="connsiteY1" fmla="*/ 0 h 446997"/>
                      <a:gd name="connsiteX2" fmla="*/ 3985171 w 3985171"/>
                      <a:gd name="connsiteY2" fmla="*/ 446997 h 446997"/>
                      <a:gd name="connsiteX3" fmla="*/ 0 w 3985171"/>
                      <a:gd name="connsiteY3" fmla="*/ 446997 h 446997"/>
                      <a:gd name="connsiteX4" fmla="*/ 0 w 3985171"/>
                      <a:gd name="connsiteY4" fmla="*/ 0 h 44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5171" h="446997" fill="none" extrusionOk="0">
                        <a:moveTo>
                          <a:pt x="0" y="0"/>
                        </a:moveTo>
                        <a:cubicBezTo>
                          <a:pt x="1986361" y="-23452"/>
                          <a:pt x="2751796" y="162666"/>
                          <a:pt x="3985171" y="0"/>
                        </a:cubicBezTo>
                        <a:cubicBezTo>
                          <a:pt x="3946776" y="112687"/>
                          <a:pt x="3999946" y="315196"/>
                          <a:pt x="3985171" y="446997"/>
                        </a:cubicBezTo>
                        <a:cubicBezTo>
                          <a:pt x="3458015" y="492095"/>
                          <a:pt x="1379528" y="464401"/>
                          <a:pt x="0" y="446997"/>
                        </a:cubicBezTo>
                        <a:cubicBezTo>
                          <a:pt x="16534" y="226581"/>
                          <a:pt x="-17877" y="219742"/>
                          <a:pt x="0" y="0"/>
                        </a:cubicBezTo>
                        <a:close/>
                      </a:path>
                      <a:path w="3985171" h="446997" stroke="0" extrusionOk="0">
                        <a:moveTo>
                          <a:pt x="0" y="0"/>
                        </a:moveTo>
                        <a:cubicBezTo>
                          <a:pt x="476082" y="166220"/>
                          <a:pt x="2005295" y="88627"/>
                          <a:pt x="3985171" y="0"/>
                        </a:cubicBezTo>
                        <a:cubicBezTo>
                          <a:pt x="4009248" y="171061"/>
                          <a:pt x="3971164" y="373692"/>
                          <a:pt x="3985171" y="446997"/>
                        </a:cubicBezTo>
                        <a:cubicBezTo>
                          <a:pt x="2405052" y="615008"/>
                          <a:pt x="1042395" y="389118"/>
                          <a:pt x="0" y="446997"/>
                        </a:cubicBezTo>
                        <a:cubicBezTo>
                          <a:pt x="-15838" y="236724"/>
                          <a:pt x="27167" y="2207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en-US" altLang="ko-KR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2-2. </a:t>
            </a:r>
            <a:r>
              <a:rPr lang="ko-KR" altLang="en-US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내부고객</a:t>
            </a:r>
          </a:p>
        </p:txBody>
      </p:sp>
    </p:spTree>
    <p:extLst>
      <p:ext uri="{BB962C8B-B14F-4D97-AF65-F5344CB8AC3E}">
        <p14:creationId xmlns:p14="http://schemas.microsoft.com/office/powerpoint/2010/main" val="427096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마포구시설관리공단 외부고객 청렴도의 차원 별 점수를 살펴보면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2022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대비 금품요구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예산집행 차원의 점수가 하락한 것으로 조사됨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외부고객 청렴도 중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2022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대비 점수가 상승한 차원은 투명성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청탁요구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직위편의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솔선수범으로 조사됨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79454" cy="310162"/>
            <a:chOff x="889000" y="841195"/>
            <a:chExt cx="11664950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9" y="878692"/>
              <a:ext cx="11660321" cy="266924"/>
              <a:chOff x="892513" y="880333"/>
              <a:chExt cx="13184210" cy="266924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3" y="880717"/>
                <a:ext cx="4365691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종합청렴도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5301773" y="880333"/>
                <a:ext cx="4365691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</a:t>
                </a: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.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 청렴도</a:t>
                </a:r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8DFF3AA9-50FC-A9B6-A79C-2C37046F0348}"/>
                  </a:ext>
                </a:extLst>
              </p:cNvPr>
              <p:cNvSpPr/>
              <p:nvPr/>
            </p:nvSpPr>
            <p:spPr>
              <a:xfrm>
                <a:off x="9711032" y="881428"/>
                <a:ext cx="4365691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3.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항목 별 청렴도</a:t>
                </a:r>
              </a:p>
            </p:txBody>
          </p:sp>
        </p:grp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45B88CBA-4745-3306-081C-2BB5EF0945F2}"/>
              </a:ext>
            </a:extLst>
          </p:cNvPr>
          <p:cNvSpPr/>
          <p:nvPr/>
        </p:nvSpPr>
        <p:spPr>
          <a:xfrm>
            <a:off x="7883940" y="1138736"/>
            <a:ext cx="1728000" cy="241200"/>
          </a:xfrm>
          <a:prstGeom prst="rect">
            <a:avLst/>
          </a:prstGeom>
          <a:solidFill>
            <a:srgbClr val="0077FA"/>
          </a:solidFill>
          <a:ln w="3175">
            <a:solidFill>
              <a:srgbClr val="0077FA"/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3985171"/>
                      <a:gd name="connsiteY0" fmla="*/ 0 h 446997"/>
                      <a:gd name="connsiteX1" fmla="*/ 3985171 w 3985171"/>
                      <a:gd name="connsiteY1" fmla="*/ 0 h 446997"/>
                      <a:gd name="connsiteX2" fmla="*/ 3985171 w 3985171"/>
                      <a:gd name="connsiteY2" fmla="*/ 446997 h 446997"/>
                      <a:gd name="connsiteX3" fmla="*/ 0 w 3985171"/>
                      <a:gd name="connsiteY3" fmla="*/ 446997 h 446997"/>
                      <a:gd name="connsiteX4" fmla="*/ 0 w 3985171"/>
                      <a:gd name="connsiteY4" fmla="*/ 0 h 44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5171" h="446997" fill="none" extrusionOk="0">
                        <a:moveTo>
                          <a:pt x="0" y="0"/>
                        </a:moveTo>
                        <a:cubicBezTo>
                          <a:pt x="1986361" y="-23452"/>
                          <a:pt x="2751796" y="162666"/>
                          <a:pt x="3985171" y="0"/>
                        </a:cubicBezTo>
                        <a:cubicBezTo>
                          <a:pt x="3946776" y="112687"/>
                          <a:pt x="3999946" y="315196"/>
                          <a:pt x="3985171" y="446997"/>
                        </a:cubicBezTo>
                        <a:cubicBezTo>
                          <a:pt x="3458015" y="492095"/>
                          <a:pt x="1379528" y="464401"/>
                          <a:pt x="0" y="446997"/>
                        </a:cubicBezTo>
                        <a:cubicBezTo>
                          <a:pt x="16534" y="226581"/>
                          <a:pt x="-17877" y="219742"/>
                          <a:pt x="0" y="0"/>
                        </a:cubicBezTo>
                        <a:close/>
                      </a:path>
                      <a:path w="3985171" h="446997" stroke="0" extrusionOk="0">
                        <a:moveTo>
                          <a:pt x="0" y="0"/>
                        </a:moveTo>
                        <a:cubicBezTo>
                          <a:pt x="476082" y="166220"/>
                          <a:pt x="2005295" y="88627"/>
                          <a:pt x="3985171" y="0"/>
                        </a:cubicBezTo>
                        <a:cubicBezTo>
                          <a:pt x="4009248" y="171061"/>
                          <a:pt x="3971164" y="373692"/>
                          <a:pt x="3985171" y="446997"/>
                        </a:cubicBezTo>
                        <a:cubicBezTo>
                          <a:pt x="2405052" y="615008"/>
                          <a:pt x="1042395" y="389118"/>
                          <a:pt x="0" y="446997"/>
                        </a:cubicBezTo>
                        <a:cubicBezTo>
                          <a:pt x="-15838" y="236724"/>
                          <a:pt x="27167" y="2207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en-US" altLang="ko-KR" sz="1090" kern="0" dirty="0">
                <a:solidFill>
                  <a:schemeClr val="bg1"/>
                </a:solidFill>
                <a:latin typeface="+mn-ea"/>
                <a:cs typeface="Pretendard Black" panose="02000A03000000020004" pitchFamily="50" charset="-127"/>
              </a:rPr>
              <a:t>2-1. </a:t>
            </a:r>
            <a:r>
              <a:rPr lang="ko-KR" altLang="en-US" sz="1090" kern="0" dirty="0">
                <a:solidFill>
                  <a:schemeClr val="bg1"/>
                </a:solidFill>
                <a:latin typeface="+mn-ea"/>
                <a:cs typeface="Pretendard Black" panose="02000A03000000020004" pitchFamily="50" charset="-127"/>
              </a:rPr>
              <a:t>외부고객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AA20441-8AAB-B5C7-D305-7C0F36AC60CB}"/>
              </a:ext>
            </a:extLst>
          </p:cNvPr>
          <p:cNvSpPr/>
          <p:nvPr/>
        </p:nvSpPr>
        <p:spPr>
          <a:xfrm>
            <a:off x="9657727" y="1144556"/>
            <a:ext cx="1728000" cy="241200"/>
          </a:xfrm>
          <a:prstGeom prst="rect">
            <a:avLst/>
          </a:prstGeom>
          <a:solidFill>
            <a:schemeClr val="bg1"/>
          </a:solidFill>
          <a:ln w="3175">
            <a:solidFill>
              <a:srgbClr val="0077FA"/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3985171"/>
                      <a:gd name="connsiteY0" fmla="*/ 0 h 446997"/>
                      <a:gd name="connsiteX1" fmla="*/ 3985171 w 3985171"/>
                      <a:gd name="connsiteY1" fmla="*/ 0 h 446997"/>
                      <a:gd name="connsiteX2" fmla="*/ 3985171 w 3985171"/>
                      <a:gd name="connsiteY2" fmla="*/ 446997 h 446997"/>
                      <a:gd name="connsiteX3" fmla="*/ 0 w 3985171"/>
                      <a:gd name="connsiteY3" fmla="*/ 446997 h 446997"/>
                      <a:gd name="connsiteX4" fmla="*/ 0 w 3985171"/>
                      <a:gd name="connsiteY4" fmla="*/ 0 h 44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5171" h="446997" fill="none" extrusionOk="0">
                        <a:moveTo>
                          <a:pt x="0" y="0"/>
                        </a:moveTo>
                        <a:cubicBezTo>
                          <a:pt x="1986361" y="-23452"/>
                          <a:pt x="2751796" y="162666"/>
                          <a:pt x="3985171" y="0"/>
                        </a:cubicBezTo>
                        <a:cubicBezTo>
                          <a:pt x="3946776" y="112687"/>
                          <a:pt x="3999946" y="315196"/>
                          <a:pt x="3985171" y="446997"/>
                        </a:cubicBezTo>
                        <a:cubicBezTo>
                          <a:pt x="3458015" y="492095"/>
                          <a:pt x="1379528" y="464401"/>
                          <a:pt x="0" y="446997"/>
                        </a:cubicBezTo>
                        <a:cubicBezTo>
                          <a:pt x="16534" y="226581"/>
                          <a:pt x="-17877" y="219742"/>
                          <a:pt x="0" y="0"/>
                        </a:cubicBezTo>
                        <a:close/>
                      </a:path>
                      <a:path w="3985171" h="446997" stroke="0" extrusionOk="0">
                        <a:moveTo>
                          <a:pt x="0" y="0"/>
                        </a:moveTo>
                        <a:cubicBezTo>
                          <a:pt x="476082" y="166220"/>
                          <a:pt x="2005295" y="88627"/>
                          <a:pt x="3985171" y="0"/>
                        </a:cubicBezTo>
                        <a:cubicBezTo>
                          <a:pt x="4009248" y="171061"/>
                          <a:pt x="3971164" y="373692"/>
                          <a:pt x="3985171" y="446997"/>
                        </a:cubicBezTo>
                        <a:cubicBezTo>
                          <a:pt x="2405052" y="615008"/>
                          <a:pt x="1042395" y="389118"/>
                          <a:pt x="0" y="446997"/>
                        </a:cubicBezTo>
                        <a:cubicBezTo>
                          <a:pt x="-15838" y="236724"/>
                          <a:pt x="27167" y="2207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en-US" altLang="ko-KR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2-2. </a:t>
            </a:r>
            <a:r>
              <a:rPr lang="ko-KR" altLang="en-US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내부고객</a:t>
            </a: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4CAE3455-1F95-C1FC-63E6-B7D6A903C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3688830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03.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항목 별 종합청렴도 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-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외부고객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  <p:graphicFrame>
        <p:nvGraphicFramePr>
          <p:cNvPr id="35" name="표 34">
            <a:extLst>
              <a:ext uri="{FF2B5EF4-FFF2-40B4-BE49-F238E27FC236}">
                <a16:creationId xmlns:a16="http://schemas.microsoft.com/office/drawing/2014/main" id="{DDE84438-AE6F-949E-AEB5-110D55D33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383045"/>
              </p:ext>
            </p:extLst>
          </p:nvPr>
        </p:nvGraphicFramePr>
        <p:xfrm>
          <a:off x="839416" y="5244894"/>
          <a:ext cx="10530590" cy="1263772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8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10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1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1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10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10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1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8104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외부고객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청렴도 종합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투명성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금품요구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향응요구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청탁요구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직위편의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솔선수범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예산집행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97.1</a:t>
                      </a: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95.6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5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2022</a:t>
                      </a:r>
                      <a:r>
                        <a:rPr lang="ko-KR" alt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96.0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96.3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556">
                <a:tc>
                  <a:txBody>
                    <a:bodyPr/>
                    <a:lstStyle/>
                    <a:p>
                      <a:pPr algn="ctr" fontAlgn="t"/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추이분석</a:t>
                      </a: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-0.1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-0.8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-1.5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차트 35">
            <a:extLst>
              <a:ext uri="{FF2B5EF4-FFF2-40B4-BE49-F238E27FC236}">
                <a16:creationId xmlns:a16="http://schemas.microsoft.com/office/drawing/2014/main" id="{465A3B60-7214-3261-87F8-8C690A6FD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375324"/>
              </p:ext>
            </p:extLst>
          </p:nvPr>
        </p:nvGraphicFramePr>
        <p:xfrm>
          <a:off x="1859418" y="2852936"/>
          <a:ext cx="9463952" cy="2356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3" name="직사각형 42">
            <a:extLst>
              <a:ext uri="{FF2B5EF4-FFF2-40B4-BE49-F238E27FC236}">
                <a16:creationId xmlns:a16="http://schemas.microsoft.com/office/drawing/2014/main" id="{E766559B-84A3-2C97-A18E-F892D5EDC3C6}"/>
              </a:ext>
            </a:extLst>
          </p:cNvPr>
          <p:cNvSpPr/>
          <p:nvPr/>
        </p:nvSpPr>
        <p:spPr>
          <a:xfrm>
            <a:off x="1919536" y="2583815"/>
            <a:ext cx="9464709" cy="262529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45" name="이등변 삼각형 44">
            <a:extLst>
              <a:ext uri="{FF2B5EF4-FFF2-40B4-BE49-F238E27FC236}">
                <a16:creationId xmlns:a16="http://schemas.microsoft.com/office/drawing/2014/main" id="{520FDE06-5EC6-9D89-D050-037A669BAAC5}"/>
              </a:ext>
            </a:extLst>
          </p:cNvPr>
          <p:cNvSpPr/>
          <p:nvPr/>
        </p:nvSpPr>
        <p:spPr>
          <a:xfrm>
            <a:off x="3313416" y="6325578"/>
            <a:ext cx="132684" cy="93657"/>
          </a:xfrm>
          <a:custGeom>
            <a:avLst/>
            <a:gdLst>
              <a:gd name="connsiteX0" fmla="*/ 0 w 132684"/>
              <a:gd name="connsiteY0" fmla="*/ 93657 h 93657"/>
              <a:gd name="connsiteX1" fmla="*/ 66342 w 132684"/>
              <a:gd name="connsiteY1" fmla="*/ 0 h 93657"/>
              <a:gd name="connsiteX2" fmla="*/ 132684 w 132684"/>
              <a:gd name="connsiteY2" fmla="*/ 93657 h 93657"/>
              <a:gd name="connsiteX3" fmla="*/ 0 w 132684"/>
              <a:gd name="connsiteY3" fmla="*/ 93657 h 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84" h="93657" fill="none" extrusionOk="0">
                <a:moveTo>
                  <a:pt x="0" y="93657"/>
                </a:moveTo>
                <a:cubicBezTo>
                  <a:pt x="21412" y="77973"/>
                  <a:pt x="52594" y="12091"/>
                  <a:pt x="66342" y="0"/>
                </a:cubicBezTo>
                <a:cubicBezTo>
                  <a:pt x="94777" y="48243"/>
                  <a:pt x="103627" y="45920"/>
                  <a:pt x="132684" y="93657"/>
                </a:cubicBezTo>
                <a:cubicBezTo>
                  <a:pt x="113476" y="84423"/>
                  <a:pt x="62431" y="91732"/>
                  <a:pt x="0" y="93657"/>
                </a:cubicBezTo>
                <a:close/>
              </a:path>
              <a:path w="132684" h="93657" stroke="0" extrusionOk="0">
                <a:moveTo>
                  <a:pt x="0" y="93657"/>
                </a:moveTo>
                <a:cubicBezTo>
                  <a:pt x="11237" y="86018"/>
                  <a:pt x="27807" y="39381"/>
                  <a:pt x="66342" y="0"/>
                </a:cubicBezTo>
                <a:cubicBezTo>
                  <a:pt x="94002" y="25577"/>
                  <a:pt x="108176" y="65650"/>
                  <a:pt x="132684" y="93657"/>
                </a:cubicBezTo>
                <a:cubicBezTo>
                  <a:pt x="75973" y="100787"/>
                  <a:pt x="42727" y="84782"/>
                  <a:pt x="0" y="93657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55" name="이등변 삼각형 54">
            <a:extLst>
              <a:ext uri="{FF2B5EF4-FFF2-40B4-BE49-F238E27FC236}">
                <a16:creationId xmlns:a16="http://schemas.microsoft.com/office/drawing/2014/main" id="{9495DA9E-970F-743C-1043-C306E9482754}"/>
              </a:ext>
            </a:extLst>
          </p:cNvPr>
          <p:cNvSpPr/>
          <p:nvPr/>
        </p:nvSpPr>
        <p:spPr>
          <a:xfrm rot="10800000">
            <a:off x="2192027" y="6326540"/>
            <a:ext cx="132684" cy="93657"/>
          </a:xfrm>
          <a:custGeom>
            <a:avLst/>
            <a:gdLst>
              <a:gd name="connsiteX0" fmla="*/ 0 w 132684"/>
              <a:gd name="connsiteY0" fmla="*/ 93657 h 93657"/>
              <a:gd name="connsiteX1" fmla="*/ 66342 w 132684"/>
              <a:gd name="connsiteY1" fmla="*/ 0 h 93657"/>
              <a:gd name="connsiteX2" fmla="*/ 132684 w 132684"/>
              <a:gd name="connsiteY2" fmla="*/ 93657 h 93657"/>
              <a:gd name="connsiteX3" fmla="*/ 0 w 132684"/>
              <a:gd name="connsiteY3" fmla="*/ 93657 h 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84" h="93657" fill="none" extrusionOk="0">
                <a:moveTo>
                  <a:pt x="0" y="93657"/>
                </a:moveTo>
                <a:cubicBezTo>
                  <a:pt x="21412" y="77973"/>
                  <a:pt x="52594" y="12091"/>
                  <a:pt x="66342" y="0"/>
                </a:cubicBezTo>
                <a:cubicBezTo>
                  <a:pt x="94777" y="48243"/>
                  <a:pt x="103627" y="45920"/>
                  <a:pt x="132684" y="93657"/>
                </a:cubicBezTo>
                <a:cubicBezTo>
                  <a:pt x="113476" y="84423"/>
                  <a:pt x="62431" y="91732"/>
                  <a:pt x="0" y="93657"/>
                </a:cubicBezTo>
                <a:close/>
              </a:path>
              <a:path w="132684" h="93657" stroke="0" extrusionOk="0">
                <a:moveTo>
                  <a:pt x="0" y="93657"/>
                </a:moveTo>
                <a:cubicBezTo>
                  <a:pt x="11237" y="86018"/>
                  <a:pt x="27807" y="39381"/>
                  <a:pt x="66342" y="0"/>
                </a:cubicBezTo>
                <a:cubicBezTo>
                  <a:pt x="94002" y="25577"/>
                  <a:pt x="108176" y="65650"/>
                  <a:pt x="132684" y="93657"/>
                </a:cubicBezTo>
                <a:cubicBezTo>
                  <a:pt x="75973" y="100787"/>
                  <a:pt x="42727" y="84782"/>
                  <a:pt x="0" y="93657"/>
                </a:cubicBezTo>
                <a:close/>
              </a:path>
            </a:pathLst>
          </a:custGeom>
          <a:solidFill>
            <a:srgbClr val="0070C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56" name="이등변 삼각형 55">
            <a:extLst>
              <a:ext uri="{FF2B5EF4-FFF2-40B4-BE49-F238E27FC236}">
                <a16:creationId xmlns:a16="http://schemas.microsoft.com/office/drawing/2014/main" id="{62C89B5D-81DD-40B4-E9E2-2C8CF505BCC7}"/>
              </a:ext>
            </a:extLst>
          </p:cNvPr>
          <p:cNvSpPr/>
          <p:nvPr/>
        </p:nvSpPr>
        <p:spPr>
          <a:xfrm rot="10800000">
            <a:off x="4539537" y="6326305"/>
            <a:ext cx="132684" cy="93657"/>
          </a:xfrm>
          <a:custGeom>
            <a:avLst/>
            <a:gdLst>
              <a:gd name="connsiteX0" fmla="*/ 0 w 132684"/>
              <a:gd name="connsiteY0" fmla="*/ 93657 h 93657"/>
              <a:gd name="connsiteX1" fmla="*/ 66342 w 132684"/>
              <a:gd name="connsiteY1" fmla="*/ 0 h 93657"/>
              <a:gd name="connsiteX2" fmla="*/ 132684 w 132684"/>
              <a:gd name="connsiteY2" fmla="*/ 93657 h 93657"/>
              <a:gd name="connsiteX3" fmla="*/ 0 w 132684"/>
              <a:gd name="connsiteY3" fmla="*/ 93657 h 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84" h="93657" fill="none" extrusionOk="0">
                <a:moveTo>
                  <a:pt x="0" y="93657"/>
                </a:moveTo>
                <a:cubicBezTo>
                  <a:pt x="21412" y="77973"/>
                  <a:pt x="52594" y="12091"/>
                  <a:pt x="66342" y="0"/>
                </a:cubicBezTo>
                <a:cubicBezTo>
                  <a:pt x="94777" y="48243"/>
                  <a:pt x="103627" y="45920"/>
                  <a:pt x="132684" y="93657"/>
                </a:cubicBezTo>
                <a:cubicBezTo>
                  <a:pt x="113476" y="84423"/>
                  <a:pt x="62431" y="91732"/>
                  <a:pt x="0" y="93657"/>
                </a:cubicBezTo>
                <a:close/>
              </a:path>
              <a:path w="132684" h="93657" stroke="0" extrusionOk="0">
                <a:moveTo>
                  <a:pt x="0" y="93657"/>
                </a:moveTo>
                <a:cubicBezTo>
                  <a:pt x="11237" y="86018"/>
                  <a:pt x="27807" y="39381"/>
                  <a:pt x="66342" y="0"/>
                </a:cubicBezTo>
                <a:cubicBezTo>
                  <a:pt x="94002" y="25577"/>
                  <a:pt x="108176" y="65650"/>
                  <a:pt x="132684" y="93657"/>
                </a:cubicBezTo>
                <a:cubicBezTo>
                  <a:pt x="75973" y="100787"/>
                  <a:pt x="42727" y="84782"/>
                  <a:pt x="0" y="93657"/>
                </a:cubicBezTo>
                <a:close/>
              </a:path>
            </a:pathLst>
          </a:custGeom>
          <a:solidFill>
            <a:srgbClr val="0070C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59" name="이등변 삼각형 58">
            <a:extLst>
              <a:ext uri="{FF2B5EF4-FFF2-40B4-BE49-F238E27FC236}">
                <a16:creationId xmlns:a16="http://schemas.microsoft.com/office/drawing/2014/main" id="{710FE327-A4D4-7D40-28BF-D9742E312FA6}"/>
              </a:ext>
            </a:extLst>
          </p:cNvPr>
          <p:cNvSpPr/>
          <p:nvPr/>
        </p:nvSpPr>
        <p:spPr>
          <a:xfrm>
            <a:off x="6912691" y="6325578"/>
            <a:ext cx="132684" cy="93657"/>
          </a:xfrm>
          <a:custGeom>
            <a:avLst/>
            <a:gdLst>
              <a:gd name="connsiteX0" fmla="*/ 0 w 132684"/>
              <a:gd name="connsiteY0" fmla="*/ 93657 h 93657"/>
              <a:gd name="connsiteX1" fmla="*/ 66342 w 132684"/>
              <a:gd name="connsiteY1" fmla="*/ 0 h 93657"/>
              <a:gd name="connsiteX2" fmla="*/ 132684 w 132684"/>
              <a:gd name="connsiteY2" fmla="*/ 93657 h 93657"/>
              <a:gd name="connsiteX3" fmla="*/ 0 w 132684"/>
              <a:gd name="connsiteY3" fmla="*/ 93657 h 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84" h="93657" fill="none" extrusionOk="0">
                <a:moveTo>
                  <a:pt x="0" y="93657"/>
                </a:moveTo>
                <a:cubicBezTo>
                  <a:pt x="21412" y="77973"/>
                  <a:pt x="52594" y="12091"/>
                  <a:pt x="66342" y="0"/>
                </a:cubicBezTo>
                <a:cubicBezTo>
                  <a:pt x="94777" y="48243"/>
                  <a:pt x="103627" y="45920"/>
                  <a:pt x="132684" y="93657"/>
                </a:cubicBezTo>
                <a:cubicBezTo>
                  <a:pt x="113476" y="84423"/>
                  <a:pt x="62431" y="91732"/>
                  <a:pt x="0" y="93657"/>
                </a:cubicBezTo>
                <a:close/>
              </a:path>
              <a:path w="132684" h="93657" stroke="0" extrusionOk="0">
                <a:moveTo>
                  <a:pt x="0" y="93657"/>
                </a:moveTo>
                <a:cubicBezTo>
                  <a:pt x="11237" y="86018"/>
                  <a:pt x="27807" y="39381"/>
                  <a:pt x="66342" y="0"/>
                </a:cubicBezTo>
                <a:cubicBezTo>
                  <a:pt x="94002" y="25577"/>
                  <a:pt x="108176" y="65650"/>
                  <a:pt x="132684" y="93657"/>
                </a:cubicBezTo>
                <a:cubicBezTo>
                  <a:pt x="75973" y="100787"/>
                  <a:pt x="42727" y="84782"/>
                  <a:pt x="0" y="93657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60" name="이등변 삼각형 59">
            <a:extLst>
              <a:ext uri="{FF2B5EF4-FFF2-40B4-BE49-F238E27FC236}">
                <a16:creationId xmlns:a16="http://schemas.microsoft.com/office/drawing/2014/main" id="{6395A9BE-63BC-5900-7802-AAD8826147B1}"/>
              </a:ext>
            </a:extLst>
          </p:cNvPr>
          <p:cNvSpPr/>
          <p:nvPr/>
        </p:nvSpPr>
        <p:spPr>
          <a:xfrm rot="10800000">
            <a:off x="10419066" y="6331950"/>
            <a:ext cx="132684" cy="93657"/>
          </a:xfrm>
          <a:custGeom>
            <a:avLst/>
            <a:gdLst>
              <a:gd name="connsiteX0" fmla="*/ 0 w 132684"/>
              <a:gd name="connsiteY0" fmla="*/ 93657 h 93657"/>
              <a:gd name="connsiteX1" fmla="*/ 66342 w 132684"/>
              <a:gd name="connsiteY1" fmla="*/ 0 h 93657"/>
              <a:gd name="connsiteX2" fmla="*/ 132684 w 132684"/>
              <a:gd name="connsiteY2" fmla="*/ 93657 h 93657"/>
              <a:gd name="connsiteX3" fmla="*/ 0 w 132684"/>
              <a:gd name="connsiteY3" fmla="*/ 93657 h 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84" h="93657" fill="none" extrusionOk="0">
                <a:moveTo>
                  <a:pt x="0" y="93657"/>
                </a:moveTo>
                <a:cubicBezTo>
                  <a:pt x="21412" y="77973"/>
                  <a:pt x="52594" y="12091"/>
                  <a:pt x="66342" y="0"/>
                </a:cubicBezTo>
                <a:cubicBezTo>
                  <a:pt x="94777" y="48243"/>
                  <a:pt x="103627" y="45920"/>
                  <a:pt x="132684" y="93657"/>
                </a:cubicBezTo>
                <a:cubicBezTo>
                  <a:pt x="113476" y="84423"/>
                  <a:pt x="62431" y="91732"/>
                  <a:pt x="0" y="93657"/>
                </a:cubicBezTo>
                <a:close/>
              </a:path>
              <a:path w="132684" h="93657" stroke="0" extrusionOk="0">
                <a:moveTo>
                  <a:pt x="0" y="93657"/>
                </a:moveTo>
                <a:cubicBezTo>
                  <a:pt x="11237" y="86018"/>
                  <a:pt x="27807" y="39381"/>
                  <a:pt x="66342" y="0"/>
                </a:cubicBezTo>
                <a:cubicBezTo>
                  <a:pt x="94002" y="25577"/>
                  <a:pt x="108176" y="65650"/>
                  <a:pt x="132684" y="93657"/>
                </a:cubicBezTo>
                <a:cubicBezTo>
                  <a:pt x="75973" y="100787"/>
                  <a:pt x="42727" y="84782"/>
                  <a:pt x="0" y="93657"/>
                </a:cubicBezTo>
                <a:close/>
              </a:path>
            </a:pathLst>
          </a:custGeom>
          <a:solidFill>
            <a:srgbClr val="0070C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1C4403C-A5F7-38AA-77B1-6F9D4095B3B1}"/>
              </a:ext>
            </a:extLst>
          </p:cNvPr>
          <p:cNvGrpSpPr/>
          <p:nvPr/>
        </p:nvGrpSpPr>
        <p:grpSpPr>
          <a:xfrm>
            <a:off x="5124847" y="2648024"/>
            <a:ext cx="2123281" cy="276920"/>
            <a:chOff x="8411066" y="2702326"/>
            <a:chExt cx="1706401" cy="276908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CF230727-A6A0-BBC4-88CB-E71CAE39A03F}"/>
                </a:ext>
              </a:extLst>
            </p:cNvPr>
            <p:cNvSpPr/>
            <p:nvPr/>
          </p:nvSpPr>
          <p:spPr>
            <a:xfrm>
              <a:off x="8411066" y="2757806"/>
              <a:ext cx="194541" cy="142178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60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91769A48-F025-006A-28E9-6DB0C7DB187A}"/>
                </a:ext>
              </a:extLst>
            </p:cNvPr>
            <p:cNvSpPr/>
            <p:nvPr/>
          </p:nvSpPr>
          <p:spPr>
            <a:xfrm>
              <a:off x="9383770" y="2757065"/>
              <a:ext cx="194541" cy="142178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60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A0154959-16E8-E15C-6DAD-F6841F4B19DB}"/>
                </a:ext>
              </a:extLst>
            </p:cNvPr>
            <p:cNvSpPr txBox="1"/>
            <p:nvPr/>
          </p:nvSpPr>
          <p:spPr>
            <a:xfrm>
              <a:off x="8604782" y="2702326"/>
              <a:ext cx="5391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latin typeface="Pretendard" panose="02000503000000020004" pitchFamily="50" charset="-127"/>
                  <a:ea typeface="Pretendard" panose="02000503000000020004" pitchFamily="50" charset="-127"/>
                </a:rPr>
                <a:t>2023</a:t>
              </a:r>
              <a:endParaRPr lang="ko-KR" altLang="en-US" sz="105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11" name="TextBox 41">
              <a:extLst>
                <a:ext uri="{FF2B5EF4-FFF2-40B4-BE49-F238E27FC236}">
                  <a16:creationId xmlns:a16="http://schemas.microsoft.com/office/drawing/2014/main" id="{2F5773E4-8208-DDB4-EB48-3BDC35FDA20F}"/>
                </a:ext>
              </a:extLst>
            </p:cNvPr>
            <p:cNvSpPr txBox="1"/>
            <p:nvPr/>
          </p:nvSpPr>
          <p:spPr>
            <a:xfrm>
              <a:off x="9578311" y="2717624"/>
              <a:ext cx="5391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latin typeface="Pretendard" panose="02000503000000020004" pitchFamily="50" charset="-127"/>
                  <a:ea typeface="Pretendard" panose="02000503000000020004" pitchFamily="50" charset="-127"/>
                </a:rPr>
                <a:t>2022</a:t>
              </a:r>
              <a:endParaRPr lang="ko-KR" altLang="en-US" sz="105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</p:grpSp>
      <p:sp>
        <p:nvSpPr>
          <p:cNvPr id="12" name="이등변 삼각형 11">
            <a:extLst>
              <a:ext uri="{FF2B5EF4-FFF2-40B4-BE49-F238E27FC236}">
                <a16:creationId xmlns:a16="http://schemas.microsoft.com/office/drawing/2014/main" id="{A1DF2ECB-A490-7050-2F6B-F8A0A6A9E80F}"/>
              </a:ext>
            </a:extLst>
          </p:cNvPr>
          <p:cNvSpPr/>
          <p:nvPr/>
        </p:nvSpPr>
        <p:spPr>
          <a:xfrm>
            <a:off x="8059724" y="6331951"/>
            <a:ext cx="132684" cy="93657"/>
          </a:xfrm>
          <a:custGeom>
            <a:avLst/>
            <a:gdLst>
              <a:gd name="connsiteX0" fmla="*/ 0 w 132684"/>
              <a:gd name="connsiteY0" fmla="*/ 93657 h 93657"/>
              <a:gd name="connsiteX1" fmla="*/ 66342 w 132684"/>
              <a:gd name="connsiteY1" fmla="*/ 0 h 93657"/>
              <a:gd name="connsiteX2" fmla="*/ 132684 w 132684"/>
              <a:gd name="connsiteY2" fmla="*/ 93657 h 93657"/>
              <a:gd name="connsiteX3" fmla="*/ 0 w 132684"/>
              <a:gd name="connsiteY3" fmla="*/ 93657 h 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84" h="93657" fill="none" extrusionOk="0">
                <a:moveTo>
                  <a:pt x="0" y="93657"/>
                </a:moveTo>
                <a:cubicBezTo>
                  <a:pt x="21412" y="77973"/>
                  <a:pt x="52594" y="12091"/>
                  <a:pt x="66342" y="0"/>
                </a:cubicBezTo>
                <a:cubicBezTo>
                  <a:pt x="94777" y="48243"/>
                  <a:pt x="103627" y="45920"/>
                  <a:pt x="132684" y="93657"/>
                </a:cubicBezTo>
                <a:cubicBezTo>
                  <a:pt x="113476" y="84423"/>
                  <a:pt x="62431" y="91732"/>
                  <a:pt x="0" y="93657"/>
                </a:cubicBezTo>
                <a:close/>
              </a:path>
              <a:path w="132684" h="93657" stroke="0" extrusionOk="0">
                <a:moveTo>
                  <a:pt x="0" y="93657"/>
                </a:moveTo>
                <a:cubicBezTo>
                  <a:pt x="11237" y="86018"/>
                  <a:pt x="27807" y="39381"/>
                  <a:pt x="66342" y="0"/>
                </a:cubicBezTo>
                <a:cubicBezTo>
                  <a:pt x="94002" y="25577"/>
                  <a:pt x="108176" y="65650"/>
                  <a:pt x="132684" y="93657"/>
                </a:cubicBezTo>
                <a:cubicBezTo>
                  <a:pt x="75973" y="100787"/>
                  <a:pt x="42727" y="84782"/>
                  <a:pt x="0" y="93657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977904F3-5C04-715A-A07D-2778A6E19BF8}"/>
              </a:ext>
            </a:extLst>
          </p:cNvPr>
          <p:cNvSpPr/>
          <p:nvPr/>
        </p:nvSpPr>
        <p:spPr>
          <a:xfrm>
            <a:off x="9285845" y="6323619"/>
            <a:ext cx="132684" cy="93657"/>
          </a:xfrm>
          <a:custGeom>
            <a:avLst/>
            <a:gdLst>
              <a:gd name="connsiteX0" fmla="*/ 0 w 132684"/>
              <a:gd name="connsiteY0" fmla="*/ 93657 h 93657"/>
              <a:gd name="connsiteX1" fmla="*/ 66342 w 132684"/>
              <a:gd name="connsiteY1" fmla="*/ 0 h 93657"/>
              <a:gd name="connsiteX2" fmla="*/ 132684 w 132684"/>
              <a:gd name="connsiteY2" fmla="*/ 93657 h 93657"/>
              <a:gd name="connsiteX3" fmla="*/ 0 w 132684"/>
              <a:gd name="connsiteY3" fmla="*/ 93657 h 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84" h="93657" fill="none" extrusionOk="0">
                <a:moveTo>
                  <a:pt x="0" y="93657"/>
                </a:moveTo>
                <a:cubicBezTo>
                  <a:pt x="21412" y="77973"/>
                  <a:pt x="52594" y="12091"/>
                  <a:pt x="66342" y="0"/>
                </a:cubicBezTo>
                <a:cubicBezTo>
                  <a:pt x="94777" y="48243"/>
                  <a:pt x="103627" y="45920"/>
                  <a:pt x="132684" y="93657"/>
                </a:cubicBezTo>
                <a:cubicBezTo>
                  <a:pt x="113476" y="84423"/>
                  <a:pt x="62431" y="91732"/>
                  <a:pt x="0" y="93657"/>
                </a:cubicBezTo>
                <a:close/>
              </a:path>
              <a:path w="132684" h="93657" stroke="0" extrusionOk="0">
                <a:moveTo>
                  <a:pt x="0" y="93657"/>
                </a:moveTo>
                <a:cubicBezTo>
                  <a:pt x="11237" y="86018"/>
                  <a:pt x="27807" y="39381"/>
                  <a:pt x="66342" y="0"/>
                </a:cubicBezTo>
                <a:cubicBezTo>
                  <a:pt x="94002" y="25577"/>
                  <a:pt x="108176" y="65650"/>
                  <a:pt x="132684" y="93657"/>
                </a:cubicBezTo>
                <a:cubicBezTo>
                  <a:pt x="75973" y="100787"/>
                  <a:pt x="42727" y="84782"/>
                  <a:pt x="0" y="93657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4099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마포구시설관리공단 내부고객 청렴도의 차원 별 점수를 살펴보면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2022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대비 투명성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금품요구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향응요구 등 차원에서 점수가 상승한 것으로 나타남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내부고객 청렴도 중 금품요구 차원은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작년 대비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4.6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상승으로 가장 큰 상승 폭을 보임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79454" cy="310162"/>
            <a:chOff x="889000" y="841195"/>
            <a:chExt cx="11664950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9" y="878692"/>
              <a:ext cx="11660321" cy="266924"/>
              <a:chOff x="892513" y="880333"/>
              <a:chExt cx="13184210" cy="266924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3" y="880717"/>
                <a:ext cx="4365691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종합청렴도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5301773" y="880333"/>
                <a:ext cx="4365691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</a:t>
                </a: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.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 청렴도</a:t>
                </a:r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8DFF3AA9-50FC-A9B6-A79C-2C37046F0348}"/>
                  </a:ext>
                </a:extLst>
              </p:cNvPr>
              <p:cNvSpPr/>
              <p:nvPr/>
            </p:nvSpPr>
            <p:spPr>
              <a:xfrm>
                <a:off x="9711032" y="881428"/>
                <a:ext cx="4365691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3.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항목 별 청렴도</a:t>
                </a:r>
              </a:p>
            </p:txBody>
          </p:sp>
        </p:grp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45B88CBA-4745-3306-081C-2BB5EF0945F2}"/>
              </a:ext>
            </a:extLst>
          </p:cNvPr>
          <p:cNvSpPr/>
          <p:nvPr/>
        </p:nvSpPr>
        <p:spPr>
          <a:xfrm>
            <a:off x="7883940" y="1138736"/>
            <a:ext cx="1728000" cy="241200"/>
          </a:xfrm>
          <a:prstGeom prst="rect">
            <a:avLst/>
          </a:prstGeom>
          <a:solidFill>
            <a:schemeClr val="bg1"/>
          </a:solidFill>
          <a:ln w="3175">
            <a:solidFill>
              <a:srgbClr val="0077FA"/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3985171"/>
                      <a:gd name="connsiteY0" fmla="*/ 0 h 446997"/>
                      <a:gd name="connsiteX1" fmla="*/ 3985171 w 3985171"/>
                      <a:gd name="connsiteY1" fmla="*/ 0 h 446997"/>
                      <a:gd name="connsiteX2" fmla="*/ 3985171 w 3985171"/>
                      <a:gd name="connsiteY2" fmla="*/ 446997 h 446997"/>
                      <a:gd name="connsiteX3" fmla="*/ 0 w 3985171"/>
                      <a:gd name="connsiteY3" fmla="*/ 446997 h 446997"/>
                      <a:gd name="connsiteX4" fmla="*/ 0 w 3985171"/>
                      <a:gd name="connsiteY4" fmla="*/ 0 h 44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5171" h="446997" fill="none" extrusionOk="0">
                        <a:moveTo>
                          <a:pt x="0" y="0"/>
                        </a:moveTo>
                        <a:cubicBezTo>
                          <a:pt x="1986361" y="-23452"/>
                          <a:pt x="2751796" y="162666"/>
                          <a:pt x="3985171" y="0"/>
                        </a:cubicBezTo>
                        <a:cubicBezTo>
                          <a:pt x="3946776" y="112687"/>
                          <a:pt x="3999946" y="315196"/>
                          <a:pt x="3985171" y="446997"/>
                        </a:cubicBezTo>
                        <a:cubicBezTo>
                          <a:pt x="3458015" y="492095"/>
                          <a:pt x="1379528" y="464401"/>
                          <a:pt x="0" y="446997"/>
                        </a:cubicBezTo>
                        <a:cubicBezTo>
                          <a:pt x="16534" y="226581"/>
                          <a:pt x="-17877" y="219742"/>
                          <a:pt x="0" y="0"/>
                        </a:cubicBezTo>
                        <a:close/>
                      </a:path>
                      <a:path w="3985171" h="446997" stroke="0" extrusionOk="0">
                        <a:moveTo>
                          <a:pt x="0" y="0"/>
                        </a:moveTo>
                        <a:cubicBezTo>
                          <a:pt x="476082" y="166220"/>
                          <a:pt x="2005295" y="88627"/>
                          <a:pt x="3985171" y="0"/>
                        </a:cubicBezTo>
                        <a:cubicBezTo>
                          <a:pt x="4009248" y="171061"/>
                          <a:pt x="3971164" y="373692"/>
                          <a:pt x="3985171" y="446997"/>
                        </a:cubicBezTo>
                        <a:cubicBezTo>
                          <a:pt x="2405052" y="615008"/>
                          <a:pt x="1042395" y="389118"/>
                          <a:pt x="0" y="446997"/>
                        </a:cubicBezTo>
                        <a:cubicBezTo>
                          <a:pt x="-15838" y="236724"/>
                          <a:pt x="27167" y="2207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en-US" altLang="ko-KR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2-1. </a:t>
            </a:r>
            <a:r>
              <a:rPr lang="ko-KR" altLang="en-US" sz="1090" kern="0" dirty="0">
                <a:solidFill>
                  <a:schemeClr val="tx1"/>
                </a:solidFill>
                <a:latin typeface="+mn-ea"/>
                <a:cs typeface="Pretendard Black" panose="02000A03000000020004" pitchFamily="50" charset="-127"/>
              </a:rPr>
              <a:t>외부고객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AA20441-8AAB-B5C7-D305-7C0F36AC60CB}"/>
              </a:ext>
            </a:extLst>
          </p:cNvPr>
          <p:cNvSpPr/>
          <p:nvPr/>
        </p:nvSpPr>
        <p:spPr>
          <a:xfrm>
            <a:off x="9657727" y="1144556"/>
            <a:ext cx="1728000" cy="241200"/>
          </a:xfrm>
          <a:prstGeom prst="rect">
            <a:avLst/>
          </a:prstGeom>
          <a:solidFill>
            <a:srgbClr val="0077FA"/>
          </a:solidFill>
          <a:ln w="3175">
            <a:solidFill>
              <a:srgbClr val="0077FA"/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3985171"/>
                      <a:gd name="connsiteY0" fmla="*/ 0 h 446997"/>
                      <a:gd name="connsiteX1" fmla="*/ 3985171 w 3985171"/>
                      <a:gd name="connsiteY1" fmla="*/ 0 h 446997"/>
                      <a:gd name="connsiteX2" fmla="*/ 3985171 w 3985171"/>
                      <a:gd name="connsiteY2" fmla="*/ 446997 h 446997"/>
                      <a:gd name="connsiteX3" fmla="*/ 0 w 3985171"/>
                      <a:gd name="connsiteY3" fmla="*/ 446997 h 446997"/>
                      <a:gd name="connsiteX4" fmla="*/ 0 w 3985171"/>
                      <a:gd name="connsiteY4" fmla="*/ 0 h 446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85171" h="446997" fill="none" extrusionOk="0">
                        <a:moveTo>
                          <a:pt x="0" y="0"/>
                        </a:moveTo>
                        <a:cubicBezTo>
                          <a:pt x="1986361" y="-23452"/>
                          <a:pt x="2751796" y="162666"/>
                          <a:pt x="3985171" y="0"/>
                        </a:cubicBezTo>
                        <a:cubicBezTo>
                          <a:pt x="3946776" y="112687"/>
                          <a:pt x="3999946" y="315196"/>
                          <a:pt x="3985171" y="446997"/>
                        </a:cubicBezTo>
                        <a:cubicBezTo>
                          <a:pt x="3458015" y="492095"/>
                          <a:pt x="1379528" y="464401"/>
                          <a:pt x="0" y="446997"/>
                        </a:cubicBezTo>
                        <a:cubicBezTo>
                          <a:pt x="16534" y="226581"/>
                          <a:pt x="-17877" y="219742"/>
                          <a:pt x="0" y="0"/>
                        </a:cubicBezTo>
                        <a:close/>
                      </a:path>
                      <a:path w="3985171" h="446997" stroke="0" extrusionOk="0">
                        <a:moveTo>
                          <a:pt x="0" y="0"/>
                        </a:moveTo>
                        <a:cubicBezTo>
                          <a:pt x="476082" y="166220"/>
                          <a:pt x="2005295" y="88627"/>
                          <a:pt x="3985171" y="0"/>
                        </a:cubicBezTo>
                        <a:cubicBezTo>
                          <a:pt x="4009248" y="171061"/>
                          <a:pt x="3971164" y="373692"/>
                          <a:pt x="3985171" y="446997"/>
                        </a:cubicBezTo>
                        <a:cubicBezTo>
                          <a:pt x="2405052" y="615008"/>
                          <a:pt x="1042395" y="389118"/>
                          <a:pt x="0" y="446997"/>
                        </a:cubicBezTo>
                        <a:cubicBezTo>
                          <a:pt x="-15838" y="236724"/>
                          <a:pt x="27167" y="2207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en-US" altLang="ko-KR" sz="1090" kern="0" dirty="0">
                <a:solidFill>
                  <a:schemeClr val="bg1"/>
                </a:solidFill>
                <a:latin typeface="+mn-ea"/>
                <a:cs typeface="Pretendard Black" panose="02000A03000000020004" pitchFamily="50" charset="-127"/>
              </a:rPr>
              <a:t>2-2. </a:t>
            </a:r>
            <a:r>
              <a:rPr lang="ko-KR" altLang="en-US" sz="1090" kern="0" dirty="0">
                <a:solidFill>
                  <a:schemeClr val="bg1"/>
                </a:solidFill>
                <a:latin typeface="+mn-ea"/>
                <a:cs typeface="Pretendard Black" panose="02000A03000000020004" pitchFamily="50" charset="-127"/>
              </a:rPr>
              <a:t>내부고객</a:t>
            </a:r>
          </a:p>
        </p:txBody>
      </p:sp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6E891785-7205-7629-8A3B-6D45DAA41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963941"/>
              </p:ext>
            </p:extLst>
          </p:nvPr>
        </p:nvGraphicFramePr>
        <p:xfrm>
          <a:off x="829036" y="5201428"/>
          <a:ext cx="10556510" cy="1305631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84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9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9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39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39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39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39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73278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내부고객 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청렴도 종합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투명성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금품요구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향응요구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청탁요구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직위편의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솔선수범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예산집행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88.8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2022</a:t>
                      </a: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87.0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91.8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91.0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51">
                <a:tc>
                  <a:txBody>
                    <a:bodyPr/>
                    <a:lstStyle/>
                    <a:p>
                      <a:pPr algn="ctr" fontAlgn="t"/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추이분석</a:t>
                      </a: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차트 27">
            <a:extLst>
              <a:ext uri="{FF2B5EF4-FFF2-40B4-BE49-F238E27FC236}">
                <a16:creationId xmlns:a16="http://schemas.microsoft.com/office/drawing/2014/main" id="{2805A561-D23D-B031-0A9A-2FCF261984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031545"/>
              </p:ext>
            </p:extLst>
          </p:nvPr>
        </p:nvGraphicFramePr>
        <p:xfrm>
          <a:off x="1631504" y="2820057"/>
          <a:ext cx="9734128" cy="2351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직사각형 33">
            <a:extLst>
              <a:ext uri="{FF2B5EF4-FFF2-40B4-BE49-F238E27FC236}">
                <a16:creationId xmlns:a16="http://schemas.microsoft.com/office/drawing/2014/main" id="{20BEBF35-3ADC-2942-D7E9-9BFCE371B006}"/>
              </a:ext>
            </a:extLst>
          </p:cNvPr>
          <p:cNvSpPr/>
          <p:nvPr/>
        </p:nvSpPr>
        <p:spPr>
          <a:xfrm>
            <a:off x="1919534" y="2564905"/>
            <a:ext cx="9433049" cy="259742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64" name="이등변 삼각형 63">
            <a:extLst>
              <a:ext uri="{FF2B5EF4-FFF2-40B4-BE49-F238E27FC236}">
                <a16:creationId xmlns:a16="http://schemas.microsoft.com/office/drawing/2014/main" id="{ED31630F-319B-3B8F-6072-AA34A84601E4}"/>
              </a:ext>
            </a:extLst>
          </p:cNvPr>
          <p:cNvSpPr/>
          <p:nvPr/>
        </p:nvSpPr>
        <p:spPr>
          <a:xfrm>
            <a:off x="3422343" y="6335589"/>
            <a:ext cx="133010" cy="93410"/>
          </a:xfrm>
          <a:custGeom>
            <a:avLst/>
            <a:gdLst>
              <a:gd name="connsiteX0" fmla="*/ 0 w 133010"/>
              <a:gd name="connsiteY0" fmla="*/ 93410 h 93410"/>
              <a:gd name="connsiteX1" fmla="*/ 66505 w 133010"/>
              <a:gd name="connsiteY1" fmla="*/ 0 h 93410"/>
              <a:gd name="connsiteX2" fmla="*/ 133010 w 133010"/>
              <a:gd name="connsiteY2" fmla="*/ 93410 h 93410"/>
              <a:gd name="connsiteX3" fmla="*/ 0 w 133010"/>
              <a:gd name="connsiteY3" fmla="*/ 93410 h 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010" h="93410" fill="none" extrusionOk="0">
                <a:moveTo>
                  <a:pt x="0" y="93410"/>
                </a:moveTo>
                <a:cubicBezTo>
                  <a:pt x="36302" y="55324"/>
                  <a:pt x="53872" y="5969"/>
                  <a:pt x="66505" y="0"/>
                </a:cubicBezTo>
                <a:cubicBezTo>
                  <a:pt x="88846" y="24611"/>
                  <a:pt x="122157" y="79018"/>
                  <a:pt x="133010" y="93410"/>
                </a:cubicBezTo>
                <a:cubicBezTo>
                  <a:pt x="96356" y="91518"/>
                  <a:pt x="45822" y="99353"/>
                  <a:pt x="0" y="93410"/>
                </a:cubicBezTo>
                <a:close/>
              </a:path>
              <a:path w="133010" h="93410" stroke="0" extrusionOk="0">
                <a:moveTo>
                  <a:pt x="0" y="93410"/>
                </a:moveTo>
                <a:cubicBezTo>
                  <a:pt x="26142" y="50711"/>
                  <a:pt x="49348" y="41028"/>
                  <a:pt x="66505" y="0"/>
                </a:cubicBezTo>
                <a:cubicBezTo>
                  <a:pt x="93435" y="36754"/>
                  <a:pt x="122415" y="78173"/>
                  <a:pt x="133010" y="93410"/>
                </a:cubicBezTo>
                <a:cubicBezTo>
                  <a:pt x="71159" y="87671"/>
                  <a:pt x="42750" y="98916"/>
                  <a:pt x="0" y="93410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61936326-9065-95EA-F8B4-F8AD15835B05}"/>
              </a:ext>
            </a:extLst>
          </p:cNvPr>
          <p:cNvSpPr/>
          <p:nvPr/>
        </p:nvSpPr>
        <p:spPr>
          <a:xfrm>
            <a:off x="2242756" y="6350401"/>
            <a:ext cx="133010" cy="93410"/>
          </a:xfrm>
          <a:custGeom>
            <a:avLst/>
            <a:gdLst>
              <a:gd name="connsiteX0" fmla="*/ 0 w 133010"/>
              <a:gd name="connsiteY0" fmla="*/ 93410 h 93410"/>
              <a:gd name="connsiteX1" fmla="*/ 66505 w 133010"/>
              <a:gd name="connsiteY1" fmla="*/ 0 h 93410"/>
              <a:gd name="connsiteX2" fmla="*/ 133010 w 133010"/>
              <a:gd name="connsiteY2" fmla="*/ 93410 h 93410"/>
              <a:gd name="connsiteX3" fmla="*/ 0 w 133010"/>
              <a:gd name="connsiteY3" fmla="*/ 93410 h 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010" h="93410" fill="none" extrusionOk="0">
                <a:moveTo>
                  <a:pt x="0" y="93410"/>
                </a:moveTo>
                <a:cubicBezTo>
                  <a:pt x="36302" y="55324"/>
                  <a:pt x="53872" y="5969"/>
                  <a:pt x="66505" y="0"/>
                </a:cubicBezTo>
                <a:cubicBezTo>
                  <a:pt x="88846" y="24611"/>
                  <a:pt x="122157" y="79018"/>
                  <a:pt x="133010" y="93410"/>
                </a:cubicBezTo>
                <a:cubicBezTo>
                  <a:pt x="96356" y="91518"/>
                  <a:pt x="45822" y="99353"/>
                  <a:pt x="0" y="93410"/>
                </a:cubicBezTo>
                <a:close/>
              </a:path>
              <a:path w="133010" h="93410" stroke="0" extrusionOk="0">
                <a:moveTo>
                  <a:pt x="0" y="93410"/>
                </a:moveTo>
                <a:cubicBezTo>
                  <a:pt x="26142" y="50711"/>
                  <a:pt x="49348" y="41028"/>
                  <a:pt x="66505" y="0"/>
                </a:cubicBezTo>
                <a:cubicBezTo>
                  <a:pt x="93435" y="36754"/>
                  <a:pt x="122415" y="78173"/>
                  <a:pt x="133010" y="93410"/>
                </a:cubicBezTo>
                <a:cubicBezTo>
                  <a:pt x="71159" y="87671"/>
                  <a:pt x="42750" y="98916"/>
                  <a:pt x="0" y="93410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6" name="이등변 삼각형 5">
            <a:extLst>
              <a:ext uri="{FF2B5EF4-FFF2-40B4-BE49-F238E27FC236}">
                <a16:creationId xmlns:a16="http://schemas.microsoft.com/office/drawing/2014/main" id="{2E9F1ACB-D3A7-3FA8-89D1-BBDF1C2033DC}"/>
              </a:ext>
            </a:extLst>
          </p:cNvPr>
          <p:cNvSpPr/>
          <p:nvPr/>
        </p:nvSpPr>
        <p:spPr>
          <a:xfrm>
            <a:off x="4589559" y="6335589"/>
            <a:ext cx="133010" cy="93410"/>
          </a:xfrm>
          <a:custGeom>
            <a:avLst/>
            <a:gdLst>
              <a:gd name="connsiteX0" fmla="*/ 0 w 133010"/>
              <a:gd name="connsiteY0" fmla="*/ 93410 h 93410"/>
              <a:gd name="connsiteX1" fmla="*/ 66505 w 133010"/>
              <a:gd name="connsiteY1" fmla="*/ 0 h 93410"/>
              <a:gd name="connsiteX2" fmla="*/ 133010 w 133010"/>
              <a:gd name="connsiteY2" fmla="*/ 93410 h 93410"/>
              <a:gd name="connsiteX3" fmla="*/ 0 w 133010"/>
              <a:gd name="connsiteY3" fmla="*/ 93410 h 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010" h="93410" fill="none" extrusionOk="0">
                <a:moveTo>
                  <a:pt x="0" y="93410"/>
                </a:moveTo>
                <a:cubicBezTo>
                  <a:pt x="36302" y="55324"/>
                  <a:pt x="53872" y="5969"/>
                  <a:pt x="66505" y="0"/>
                </a:cubicBezTo>
                <a:cubicBezTo>
                  <a:pt x="88846" y="24611"/>
                  <a:pt x="122157" y="79018"/>
                  <a:pt x="133010" y="93410"/>
                </a:cubicBezTo>
                <a:cubicBezTo>
                  <a:pt x="96356" y="91518"/>
                  <a:pt x="45822" y="99353"/>
                  <a:pt x="0" y="93410"/>
                </a:cubicBezTo>
                <a:close/>
              </a:path>
              <a:path w="133010" h="93410" stroke="0" extrusionOk="0">
                <a:moveTo>
                  <a:pt x="0" y="93410"/>
                </a:moveTo>
                <a:cubicBezTo>
                  <a:pt x="26142" y="50711"/>
                  <a:pt x="49348" y="41028"/>
                  <a:pt x="66505" y="0"/>
                </a:cubicBezTo>
                <a:cubicBezTo>
                  <a:pt x="93435" y="36754"/>
                  <a:pt x="122415" y="78173"/>
                  <a:pt x="133010" y="93410"/>
                </a:cubicBezTo>
                <a:cubicBezTo>
                  <a:pt x="71159" y="87671"/>
                  <a:pt x="42750" y="98916"/>
                  <a:pt x="0" y="93410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8" name="이등변 삼각형 7">
            <a:extLst>
              <a:ext uri="{FF2B5EF4-FFF2-40B4-BE49-F238E27FC236}">
                <a16:creationId xmlns:a16="http://schemas.microsoft.com/office/drawing/2014/main" id="{870AA6CF-3969-09D1-B764-3D13DA9C28C3}"/>
              </a:ext>
            </a:extLst>
          </p:cNvPr>
          <p:cNvSpPr/>
          <p:nvPr/>
        </p:nvSpPr>
        <p:spPr>
          <a:xfrm>
            <a:off x="6945008" y="6323006"/>
            <a:ext cx="133010" cy="93410"/>
          </a:xfrm>
          <a:custGeom>
            <a:avLst/>
            <a:gdLst>
              <a:gd name="connsiteX0" fmla="*/ 0 w 133010"/>
              <a:gd name="connsiteY0" fmla="*/ 93410 h 93410"/>
              <a:gd name="connsiteX1" fmla="*/ 66505 w 133010"/>
              <a:gd name="connsiteY1" fmla="*/ 0 h 93410"/>
              <a:gd name="connsiteX2" fmla="*/ 133010 w 133010"/>
              <a:gd name="connsiteY2" fmla="*/ 93410 h 93410"/>
              <a:gd name="connsiteX3" fmla="*/ 0 w 133010"/>
              <a:gd name="connsiteY3" fmla="*/ 93410 h 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010" h="93410" fill="none" extrusionOk="0">
                <a:moveTo>
                  <a:pt x="0" y="93410"/>
                </a:moveTo>
                <a:cubicBezTo>
                  <a:pt x="36302" y="55324"/>
                  <a:pt x="53872" y="5969"/>
                  <a:pt x="66505" y="0"/>
                </a:cubicBezTo>
                <a:cubicBezTo>
                  <a:pt x="88846" y="24611"/>
                  <a:pt x="122157" y="79018"/>
                  <a:pt x="133010" y="93410"/>
                </a:cubicBezTo>
                <a:cubicBezTo>
                  <a:pt x="96356" y="91518"/>
                  <a:pt x="45822" y="99353"/>
                  <a:pt x="0" y="93410"/>
                </a:cubicBezTo>
                <a:close/>
              </a:path>
              <a:path w="133010" h="93410" stroke="0" extrusionOk="0">
                <a:moveTo>
                  <a:pt x="0" y="93410"/>
                </a:moveTo>
                <a:cubicBezTo>
                  <a:pt x="26142" y="50711"/>
                  <a:pt x="49348" y="41028"/>
                  <a:pt x="66505" y="0"/>
                </a:cubicBezTo>
                <a:cubicBezTo>
                  <a:pt x="93435" y="36754"/>
                  <a:pt x="122415" y="78173"/>
                  <a:pt x="133010" y="93410"/>
                </a:cubicBezTo>
                <a:cubicBezTo>
                  <a:pt x="71159" y="87671"/>
                  <a:pt x="42750" y="98916"/>
                  <a:pt x="0" y="93410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6B676394-B059-657A-7016-7BDAFA2323A8}"/>
              </a:ext>
            </a:extLst>
          </p:cNvPr>
          <p:cNvSpPr/>
          <p:nvPr/>
        </p:nvSpPr>
        <p:spPr>
          <a:xfrm>
            <a:off x="5765421" y="6337818"/>
            <a:ext cx="133010" cy="93410"/>
          </a:xfrm>
          <a:custGeom>
            <a:avLst/>
            <a:gdLst>
              <a:gd name="connsiteX0" fmla="*/ 0 w 133010"/>
              <a:gd name="connsiteY0" fmla="*/ 93410 h 93410"/>
              <a:gd name="connsiteX1" fmla="*/ 66505 w 133010"/>
              <a:gd name="connsiteY1" fmla="*/ 0 h 93410"/>
              <a:gd name="connsiteX2" fmla="*/ 133010 w 133010"/>
              <a:gd name="connsiteY2" fmla="*/ 93410 h 93410"/>
              <a:gd name="connsiteX3" fmla="*/ 0 w 133010"/>
              <a:gd name="connsiteY3" fmla="*/ 93410 h 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010" h="93410" fill="none" extrusionOk="0">
                <a:moveTo>
                  <a:pt x="0" y="93410"/>
                </a:moveTo>
                <a:cubicBezTo>
                  <a:pt x="36302" y="55324"/>
                  <a:pt x="53872" y="5969"/>
                  <a:pt x="66505" y="0"/>
                </a:cubicBezTo>
                <a:cubicBezTo>
                  <a:pt x="88846" y="24611"/>
                  <a:pt x="122157" y="79018"/>
                  <a:pt x="133010" y="93410"/>
                </a:cubicBezTo>
                <a:cubicBezTo>
                  <a:pt x="96356" y="91518"/>
                  <a:pt x="45822" y="99353"/>
                  <a:pt x="0" y="93410"/>
                </a:cubicBezTo>
                <a:close/>
              </a:path>
              <a:path w="133010" h="93410" stroke="0" extrusionOk="0">
                <a:moveTo>
                  <a:pt x="0" y="93410"/>
                </a:moveTo>
                <a:cubicBezTo>
                  <a:pt x="26142" y="50711"/>
                  <a:pt x="49348" y="41028"/>
                  <a:pt x="66505" y="0"/>
                </a:cubicBezTo>
                <a:cubicBezTo>
                  <a:pt x="93435" y="36754"/>
                  <a:pt x="122415" y="78173"/>
                  <a:pt x="133010" y="93410"/>
                </a:cubicBezTo>
                <a:cubicBezTo>
                  <a:pt x="71159" y="87671"/>
                  <a:pt x="42750" y="98916"/>
                  <a:pt x="0" y="93410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11" name="이등변 삼각형 10">
            <a:extLst>
              <a:ext uri="{FF2B5EF4-FFF2-40B4-BE49-F238E27FC236}">
                <a16:creationId xmlns:a16="http://schemas.microsoft.com/office/drawing/2014/main" id="{D4206DDB-6F6F-1348-B5AD-C77A72D5A16E}"/>
              </a:ext>
            </a:extLst>
          </p:cNvPr>
          <p:cNvSpPr/>
          <p:nvPr/>
        </p:nvSpPr>
        <p:spPr>
          <a:xfrm>
            <a:off x="8112224" y="6323006"/>
            <a:ext cx="133010" cy="93410"/>
          </a:xfrm>
          <a:custGeom>
            <a:avLst/>
            <a:gdLst>
              <a:gd name="connsiteX0" fmla="*/ 0 w 133010"/>
              <a:gd name="connsiteY0" fmla="*/ 93410 h 93410"/>
              <a:gd name="connsiteX1" fmla="*/ 66505 w 133010"/>
              <a:gd name="connsiteY1" fmla="*/ 0 h 93410"/>
              <a:gd name="connsiteX2" fmla="*/ 133010 w 133010"/>
              <a:gd name="connsiteY2" fmla="*/ 93410 h 93410"/>
              <a:gd name="connsiteX3" fmla="*/ 0 w 133010"/>
              <a:gd name="connsiteY3" fmla="*/ 93410 h 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010" h="93410" fill="none" extrusionOk="0">
                <a:moveTo>
                  <a:pt x="0" y="93410"/>
                </a:moveTo>
                <a:cubicBezTo>
                  <a:pt x="36302" y="55324"/>
                  <a:pt x="53872" y="5969"/>
                  <a:pt x="66505" y="0"/>
                </a:cubicBezTo>
                <a:cubicBezTo>
                  <a:pt x="88846" y="24611"/>
                  <a:pt x="122157" y="79018"/>
                  <a:pt x="133010" y="93410"/>
                </a:cubicBezTo>
                <a:cubicBezTo>
                  <a:pt x="96356" y="91518"/>
                  <a:pt x="45822" y="99353"/>
                  <a:pt x="0" y="93410"/>
                </a:cubicBezTo>
                <a:close/>
              </a:path>
              <a:path w="133010" h="93410" stroke="0" extrusionOk="0">
                <a:moveTo>
                  <a:pt x="0" y="93410"/>
                </a:moveTo>
                <a:cubicBezTo>
                  <a:pt x="26142" y="50711"/>
                  <a:pt x="49348" y="41028"/>
                  <a:pt x="66505" y="0"/>
                </a:cubicBezTo>
                <a:cubicBezTo>
                  <a:pt x="93435" y="36754"/>
                  <a:pt x="122415" y="78173"/>
                  <a:pt x="133010" y="93410"/>
                </a:cubicBezTo>
                <a:cubicBezTo>
                  <a:pt x="71159" y="87671"/>
                  <a:pt x="42750" y="98916"/>
                  <a:pt x="0" y="93410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1867E6F6-5EB0-B343-7C85-559349D09527}"/>
              </a:ext>
            </a:extLst>
          </p:cNvPr>
          <p:cNvSpPr/>
          <p:nvPr/>
        </p:nvSpPr>
        <p:spPr>
          <a:xfrm>
            <a:off x="9302487" y="6331827"/>
            <a:ext cx="133010" cy="93410"/>
          </a:xfrm>
          <a:custGeom>
            <a:avLst/>
            <a:gdLst>
              <a:gd name="connsiteX0" fmla="*/ 0 w 133010"/>
              <a:gd name="connsiteY0" fmla="*/ 93410 h 93410"/>
              <a:gd name="connsiteX1" fmla="*/ 66505 w 133010"/>
              <a:gd name="connsiteY1" fmla="*/ 0 h 93410"/>
              <a:gd name="connsiteX2" fmla="*/ 133010 w 133010"/>
              <a:gd name="connsiteY2" fmla="*/ 93410 h 93410"/>
              <a:gd name="connsiteX3" fmla="*/ 0 w 133010"/>
              <a:gd name="connsiteY3" fmla="*/ 93410 h 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010" h="93410" fill="none" extrusionOk="0">
                <a:moveTo>
                  <a:pt x="0" y="93410"/>
                </a:moveTo>
                <a:cubicBezTo>
                  <a:pt x="36302" y="55324"/>
                  <a:pt x="53872" y="5969"/>
                  <a:pt x="66505" y="0"/>
                </a:cubicBezTo>
                <a:cubicBezTo>
                  <a:pt x="88846" y="24611"/>
                  <a:pt x="122157" y="79018"/>
                  <a:pt x="133010" y="93410"/>
                </a:cubicBezTo>
                <a:cubicBezTo>
                  <a:pt x="96356" y="91518"/>
                  <a:pt x="45822" y="99353"/>
                  <a:pt x="0" y="93410"/>
                </a:cubicBezTo>
                <a:close/>
              </a:path>
              <a:path w="133010" h="93410" stroke="0" extrusionOk="0">
                <a:moveTo>
                  <a:pt x="0" y="93410"/>
                </a:moveTo>
                <a:cubicBezTo>
                  <a:pt x="26142" y="50711"/>
                  <a:pt x="49348" y="41028"/>
                  <a:pt x="66505" y="0"/>
                </a:cubicBezTo>
                <a:cubicBezTo>
                  <a:pt x="93435" y="36754"/>
                  <a:pt x="122415" y="78173"/>
                  <a:pt x="133010" y="93410"/>
                </a:cubicBezTo>
                <a:cubicBezTo>
                  <a:pt x="71159" y="87671"/>
                  <a:pt x="42750" y="98916"/>
                  <a:pt x="0" y="93410"/>
                </a:cubicBezTo>
                <a:close/>
              </a:path>
            </a:pathLst>
          </a:cu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C55BB8F-DB92-1C61-E2F6-521CD1419178}"/>
              </a:ext>
            </a:extLst>
          </p:cNvPr>
          <p:cNvGrpSpPr/>
          <p:nvPr/>
        </p:nvGrpSpPr>
        <p:grpSpPr>
          <a:xfrm>
            <a:off x="5087888" y="2590954"/>
            <a:ext cx="2123281" cy="276920"/>
            <a:chOff x="8411066" y="2702326"/>
            <a:chExt cx="1706401" cy="276908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159D32A4-9DB2-C504-A30E-C53DE54470BE}"/>
                </a:ext>
              </a:extLst>
            </p:cNvPr>
            <p:cNvSpPr/>
            <p:nvPr/>
          </p:nvSpPr>
          <p:spPr>
            <a:xfrm>
              <a:off x="8411066" y="2757806"/>
              <a:ext cx="194541" cy="142178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60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C1F8F492-EF44-A788-724A-2556944A4453}"/>
                </a:ext>
              </a:extLst>
            </p:cNvPr>
            <p:cNvSpPr/>
            <p:nvPr/>
          </p:nvSpPr>
          <p:spPr>
            <a:xfrm>
              <a:off x="9383770" y="2757065"/>
              <a:ext cx="194541" cy="142178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60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18" name="TextBox 40">
              <a:extLst>
                <a:ext uri="{FF2B5EF4-FFF2-40B4-BE49-F238E27FC236}">
                  <a16:creationId xmlns:a16="http://schemas.microsoft.com/office/drawing/2014/main" id="{798E9CC9-9090-24CC-F9C0-FFCC004F347D}"/>
                </a:ext>
              </a:extLst>
            </p:cNvPr>
            <p:cNvSpPr txBox="1"/>
            <p:nvPr/>
          </p:nvSpPr>
          <p:spPr>
            <a:xfrm>
              <a:off x="8604782" y="2702326"/>
              <a:ext cx="5391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latin typeface="Pretendard" panose="02000503000000020004" pitchFamily="50" charset="-127"/>
                  <a:ea typeface="Pretendard" panose="02000503000000020004" pitchFamily="50" charset="-127"/>
                </a:rPr>
                <a:t>2023</a:t>
              </a:r>
              <a:endParaRPr lang="ko-KR" altLang="en-US" sz="105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52AEABAA-BA58-DD70-A9BE-2A5F2AC7DB16}"/>
                </a:ext>
              </a:extLst>
            </p:cNvPr>
            <p:cNvSpPr txBox="1"/>
            <p:nvPr/>
          </p:nvSpPr>
          <p:spPr>
            <a:xfrm>
              <a:off x="9578311" y="2717624"/>
              <a:ext cx="5391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latin typeface="Pretendard" panose="02000503000000020004" pitchFamily="50" charset="-127"/>
                  <a:ea typeface="Pretendard" panose="02000503000000020004" pitchFamily="50" charset="-127"/>
                </a:rPr>
                <a:t>2022</a:t>
              </a:r>
              <a:endParaRPr lang="ko-KR" altLang="en-US" sz="1050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</p:grpSp>
      <p:sp>
        <p:nvSpPr>
          <p:cNvPr id="14" name="Text Box 30">
            <a:extLst>
              <a:ext uri="{FF2B5EF4-FFF2-40B4-BE49-F238E27FC236}">
                <a16:creationId xmlns:a16="http://schemas.microsoft.com/office/drawing/2014/main" id="{1017CDF2-1CDB-CFDC-2A66-61817506F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3688830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03.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항목 별 종합청렴도 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-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내부고객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  <p:sp>
        <p:nvSpPr>
          <p:cNvPr id="29" name="이등변 삼각형 55">
            <a:extLst>
              <a:ext uri="{FF2B5EF4-FFF2-40B4-BE49-F238E27FC236}">
                <a16:creationId xmlns:a16="http://schemas.microsoft.com/office/drawing/2014/main" id="{6562E791-BC8F-4001-B03F-BBB033369D4E}"/>
              </a:ext>
            </a:extLst>
          </p:cNvPr>
          <p:cNvSpPr/>
          <p:nvPr/>
        </p:nvSpPr>
        <p:spPr>
          <a:xfrm rot="10800000">
            <a:off x="10506669" y="6351945"/>
            <a:ext cx="132684" cy="93657"/>
          </a:xfrm>
          <a:custGeom>
            <a:avLst/>
            <a:gdLst>
              <a:gd name="connsiteX0" fmla="*/ 0 w 132684"/>
              <a:gd name="connsiteY0" fmla="*/ 93657 h 93657"/>
              <a:gd name="connsiteX1" fmla="*/ 66342 w 132684"/>
              <a:gd name="connsiteY1" fmla="*/ 0 h 93657"/>
              <a:gd name="connsiteX2" fmla="*/ 132684 w 132684"/>
              <a:gd name="connsiteY2" fmla="*/ 93657 h 93657"/>
              <a:gd name="connsiteX3" fmla="*/ 0 w 132684"/>
              <a:gd name="connsiteY3" fmla="*/ 93657 h 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84" h="93657" fill="none" extrusionOk="0">
                <a:moveTo>
                  <a:pt x="0" y="93657"/>
                </a:moveTo>
                <a:cubicBezTo>
                  <a:pt x="21412" y="77973"/>
                  <a:pt x="52594" y="12091"/>
                  <a:pt x="66342" y="0"/>
                </a:cubicBezTo>
                <a:cubicBezTo>
                  <a:pt x="94777" y="48243"/>
                  <a:pt x="103627" y="45920"/>
                  <a:pt x="132684" y="93657"/>
                </a:cubicBezTo>
                <a:cubicBezTo>
                  <a:pt x="113476" y="84423"/>
                  <a:pt x="62431" y="91732"/>
                  <a:pt x="0" y="93657"/>
                </a:cubicBezTo>
                <a:close/>
              </a:path>
              <a:path w="132684" h="93657" stroke="0" extrusionOk="0">
                <a:moveTo>
                  <a:pt x="0" y="93657"/>
                </a:moveTo>
                <a:cubicBezTo>
                  <a:pt x="11237" y="86018"/>
                  <a:pt x="27807" y="39381"/>
                  <a:pt x="66342" y="0"/>
                </a:cubicBezTo>
                <a:cubicBezTo>
                  <a:pt x="94002" y="25577"/>
                  <a:pt x="108176" y="65650"/>
                  <a:pt x="132684" y="93657"/>
                </a:cubicBezTo>
                <a:cubicBezTo>
                  <a:pt x="75973" y="100787"/>
                  <a:pt x="42727" y="84782"/>
                  <a:pt x="0" y="93657"/>
                </a:cubicBezTo>
                <a:close/>
              </a:path>
            </a:pathLst>
          </a:custGeom>
          <a:solidFill>
            <a:srgbClr val="0070C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2851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01">
            <a:extLst>
              <a:ext uri="{FF2B5EF4-FFF2-40B4-BE49-F238E27FC236}">
                <a16:creationId xmlns:a16="http://schemas.microsoft.com/office/drawing/2014/main" id="{60C80CA4-074A-45DC-C093-E9C3560EE1B2}"/>
              </a:ext>
            </a:extLst>
          </p:cNvPr>
          <p:cNvGrpSpPr/>
          <p:nvPr/>
        </p:nvGrpSpPr>
        <p:grpSpPr>
          <a:xfrm>
            <a:off x="0" y="3767904"/>
            <a:ext cx="12192000" cy="3138394"/>
            <a:chOff x="-114286" y="6876190"/>
            <a:chExt cx="18552381" cy="3483257"/>
          </a:xfrm>
        </p:grpSpPr>
        <p:pic>
          <p:nvPicPr>
            <p:cNvPr id="3" name="Object 2">
              <a:extLst>
                <a:ext uri="{FF2B5EF4-FFF2-40B4-BE49-F238E27FC236}">
                  <a16:creationId xmlns:a16="http://schemas.microsoft.com/office/drawing/2014/main" id="{FAE2C9E1-D794-B25D-84EA-8CF203698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6" y="6876190"/>
              <a:ext cx="18552381" cy="3483257"/>
            </a:xfrm>
            <a:prstGeom prst="rect">
              <a:avLst/>
            </a:prstGeom>
          </p:spPr>
        </p:pic>
      </p:grpSp>
      <p:grpSp>
        <p:nvGrpSpPr>
          <p:cNvPr id="4" name="그룹 1002">
            <a:extLst>
              <a:ext uri="{FF2B5EF4-FFF2-40B4-BE49-F238E27FC236}">
                <a16:creationId xmlns:a16="http://schemas.microsoft.com/office/drawing/2014/main" id="{A88A4154-6CEC-24B6-D6B7-1F2C01A492DF}"/>
              </a:ext>
            </a:extLst>
          </p:cNvPr>
          <p:cNvGrpSpPr/>
          <p:nvPr/>
        </p:nvGrpSpPr>
        <p:grpSpPr>
          <a:xfrm>
            <a:off x="3454" y="751896"/>
            <a:ext cx="6718021" cy="6105247"/>
            <a:chOff x="9142857" y="1118318"/>
            <a:chExt cx="9152381" cy="9167396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B12D721D-7998-AB2A-3D47-97F3843FE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42857" y="1118318"/>
              <a:ext cx="9152381" cy="9167396"/>
            </a:xfrm>
            <a:prstGeom prst="rect">
              <a:avLst/>
            </a:prstGeom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8948604D-1914-F88C-7B90-3AFC0BD7BF9E}"/>
              </a:ext>
            </a:extLst>
          </p:cNvPr>
          <p:cNvGrpSpPr/>
          <p:nvPr/>
        </p:nvGrpSpPr>
        <p:grpSpPr>
          <a:xfrm>
            <a:off x="762000" y="2930780"/>
            <a:ext cx="380646" cy="45719"/>
            <a:chOff x="766525" y="4904408"/>
            <a:chExt cx="570969" cy="42857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968E498F-D606-6927-076D-6D17FE12A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2700000">
              <a:off x="766525" y="4904408"/>
              <a:ext cx="570969" cy="42857"/>
            </a:xfrm>
            <a:prstGeom prst="rect">
              <a:avLst/>
            </a:prstGeom>
          </p:spPr>
        </p:pic>
      </p:grpSp>
      <p:grpSp>
        <p:nvGrpSpPr>
          <p:cNvPr id="8" name="그룹 1004">
            <a:extLst>
              <a:ext uri="{FF2B5EF4-FFF2-40B4-BE49-F238E27FC236}">
                <a16:creationId xmlns:a16="http://schemas.microsoft.com/office/drawing/2014/main" id="{54E6A27E-C964-D55E-CFCE-6ED380F24298}"/>
              </a:ext>
            </a:extLst>
          </p:cNvPr>
          <p:cNvGrpSpPr/>
          <p:nvPr/>
        </p:nvGrpSpPr>
        <p:grpSpPr>
          <a:xfrm>
            <a:off x="8793759" y="325718"/>
            <a:ext cx="838069" cy="14286"/>
            <a:chOff x="13190638" y="488576"/>
            <a:chExt cx="1257103" cy="21429"/>
          </a:xfrm>
        </p:grpSpPr>
        <p:pic>
          <p:nvPicPr>
            <p:cNvPr id="9" name="Object 11">
              <a:extLst>
                <a:ext uri="{FF2B5EF4-FFF2-40B4-BE49-F238E27FC236}">
                  <a16:creationId xmlns:a16="http://schemas.microsoft.com/office/drawing/2014/main" id="{E1B58D44-A02A-FA1F-E846-5DE287E6C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13190638" y="488576"/>
              <a:ext cx="1257103" cy="21429"/>
            </a:xfrm>
            <a:prstGeom prst="rect">
              <a:avLst/>
            </a:prstGeom>
          </p:spPr>
        </p:pic>
      </p:grpSp>
      <p:grpSp>
        <p:nvGrpSpPr>
          <p:cNvPr id="10" name="그룹 1005">
            <a:extLst>
              <a:ext uri="{FF2B5EF4-FFF2-40B4-BE49-F238E27FC236}">
                <a16:creationId xmlns:a16="http://schemas.microsoft.com/office/drawing/2014/main" id="{A900DB60-1C40-6F64-3A60-4413C8BF3C8E}"/>
              </a:ext>
            </a:extLst>
          </p:cNvPr>
          <p:cNvGrpSpPr/>
          <p:nvPr/>
        </p:nvGrpSpPr>
        <p:grpSpPr>
          <a:xfrm>
            <a:off x="2558649" y="325718"/>
            <a:ext cx="838069" cy="14286"/>
            <a:chOff x="3837973" y="488576"/>
            <a:chExt cx="1257103" cy="21429"/>
          </a:xfrm>
        </p:grpSpPr>
        <p:pic>
          <p:nvPicPr>
            <p:cNvPr id="11" name="Object 14">
              <a:extLst>
                <a:ext uri="{FF2B5EF4-FFF2-40B4-BE49-F238E27FC236}">
                  <a16:creationId xmlns:a16="http://schemas.microsoft.com/office/drawing/2014/main" id="{DD16C161-DE4C-E57D-80FF-CAC1C63A1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3837973" y="488576"/>
              <a:ext cx="1257103" cy="21429"/>
            </a:xfrm>
            <a:prstGeom prst="rect">
              <a:avLst/>
            </a:prstGeom>
          </p:spPr>
        </p:pic>
      </p:grpSp>
      <p:grpSp>
        <p:nvGrpSpPr>
          <p:cNvPr id="12" name="그룹 1006">
            <a:extLst>
              <a:ext uri="{FF2B5EF4-FFF2-40B4-BE49-F238E27FC236}">
                <a16:creationId xmlns:a16="http://schemas.microsoft.com/office/drawing/2014/main" id="{33AAF8E9-1349-30F1-013E-272C3740D1FD}"/>
              </a:ext>
            </a:extLst>
          </p:cNvPr>
          <p:cNvGrpSpPr/>
          <p:nvPr/>
        </p:nvGrpSpPr>
        <p:grpSpPr>
          <a:xfrm>
            <a:off x="-158350" y="738812"/>
            <a:ext cx="12507177" cy="14286"/>
            <a:chOff x="-237525" y="1108218"/>
            <a:chExt cx="18760765" cy="21429"/>
          </a:xfrm>
        </p:grpSpPr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A7557A05-A101-7062-1343-7AF817613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237525" y="1108218"/>
              <a:ext cx="18760765" cy="21429"/>
            </a:xfrm>
            <a:prstGeom prst="rect">
              <a:avLst/>
            </a:prstGeom>
          </p:spPr>
        </p:pic>
      </p:grpSp>
      <p:sp>
        <p:nvSpPr>
          <p:cNvPr id="14" name="Object 20">
            <a:extLst>
              <a:ext uri="{FF2B5EF4-FFF2-40B4-BE49-F238E27FC236}">
                <a16:creationId xmlns:a16="http://schemas.microsoft.com/office/drawing/2014/main" id="{EBDA4BD5-B43A-BE3F-46C2-6C7965535303}"/>
              </a:ext>
            </a:extLst>
          </p:cNvPr>
          <p:cNvSpPr txBox="1"/>
          <p:nvPr/>
        </p:nvSpPr>
        <p:spPr>
          <a:xfrm>
            <a:off x="6721475" y="4489214"/>
            <a:ext cx="5394325" cy="1005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외부고객 청렴도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내부고객 청렴도</a:t>
            </a: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CF920D07-360B-0223-A04D-913B227B3D56}"/>
              </a:ext>
            </a:extLst>
          </p:cNvPr>
          <p:cNvSpPr txBox="1"/>
          <p:nvPr/>
        </p:nvSpPr>
        <p:spPr>
          <a:xfrm>
            <a:off x="887058" y="2858389"/>
            <a:ext cx="808926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ko-KR" sz="5400" kern="0" spc="-67" dirty="0">
                <a:solidFill>
                  <a:srgbClr val="004490"/>
                </a:solidFill>
                <a:latin typeface="+mj-ea"/>
                <a:ea typeface="+mj-ea"/>
                <a:cs typeface="Pretendard" pitchFamily="34" charset="0"/>
              </a:rPr>
              <a:t>03. </a:t>
            </a:r>
            <a:r>
              <a:rPr lang="ko-KR" altLang="en-US" sz="5400" kern="0" spc="-67" dirty="0">
                <a:solidFill>
                  <a:srgbClr val="004490"/>
                </a:solidFill>
                <a:latin typeface="+mj-ea"/>
                <a:ea typeface="+mj-ea"/>
                <a:cs typeface="Pretendard" pitchFamily="34" charset="0"/>
              </a:rPr>
              <a:t>고객 별 청렴도 종합 결과</a:t>
            </a:r>
            <a:endParaRPr lang="en-US" dirty="0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A1B7B-D007-14DD-7A88-30B041C63475}"/>
              </a:ext>
            </a:extLst>
          </p:cNvPr>
          <p:cNvSpPr txBox="1"/>
          <p:nvPr/>
        </p:nvSpPr>
        <p:spPr>
          <a:xfrm>
            <a:off x="1054987" y="264307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>
                <a:solidFill>
                  <a:srgbClr val="004490"/>
                </a:solidFill>
                <a:latin typeface="Pretendard" panose="02000503000000020004" pitchFamily="50" charset="-127"/>
              </a:rPr>
              <a:t>인허브코리아</a:t>
            </a:r>
            <a:endParaRPr lang="ko-KR" altLang="en-US" sz="1000" dirty="0">
              <a:solidFill>
                <a:srgbClr val="004490"/>
              </a:solidFill>
              <a:latin typeface="Pretendard" panose="02000503000000020004" pitchFamily="50" charset="-127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E58C8E5-B2C8-A3BD-C242-534D333C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271" y="216913"/>
            <a:ext cx="1139805" cy="3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606C51-7E2B-8881-2288-915F77386440}"/>
              </a:ext>
            </a:extLst>
          </p:cNvPr>
          <p:cNvSpPr txBox="1"/>
          <p:nvPr/>
        </p:nvSpPr>
        <p:spPr>
          <a:xfrm>
            <a:off x="5163777" y="270370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2023. </a:t>
            </a:r>
            <a:r>
              <a:rPr lang="ko-KR" altLang="en-US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내</a:t>
            </a:r>
            <a:r>
              <a:rPr lang="en-US" altLang="ko-KR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.</a:t>
            </a:r>
            <a:r>
              <a:rPr lang="ko-KR" altLang="en-US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외부 청렴도 조사 결과 보고</a:t>
            </a:r>
          </a:p>
        </p:txBody>
      </p:sp>
    </p:spTree>
    <p:extLst>
      <p:ext uri="{BB962C8B-B14F-4D97-AF65-F5344CB8AC3E}">
        <p14:creationId xmlns:p14="http://schemas.microsoft.com/office/powerpoint/2010/main" val="148355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외부고객 청렴도 중 이용객 청렴도 결과는 종합 평균보다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0.3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낮은 것으로 조사됨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외부고객 전체 청렴도와 이용객 청렴도를 비교 했을 때 투명성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금품요구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향응요구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청탁요구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직위편의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솔선수범의 차원이 낮은 만족도를 나타냈으며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예산집행 차원은 외부고객 공단 종합 평균보다 높은 것으로 나타남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89462" cy="310162"/>
            <a:chOff x="889000" y="841195"/>
            <a:chExt cx="11675985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8" y="879076"/>
              <a:ext cx="11671357" cy="268376"/>
              <a:chOff x="892512" y="880717"/>
              <a:chExt cx="13196686" cy="268376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2" y="880717"/>
                <a:ext cx="6552673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외부고객 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7536525" y="883264"/>
                <a:ext cx="6552673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내부고객 청렴도</a:t>
                </a:r>
              </a:p>
            </p:txBody>
          </p:sp>
        </p:grpSp>
      </p:grpSp>
      <p:sp>
        <p:nvSpPr>
          <p:cNvPr id="2" name="Text Box 30">
            <a:extLst>
              <a:ext uri="{FF2B5EF4-FFF2-40B4-BE49-F238E27FC236}">
                <a16:creationId xmlns:a16="http://schemas.microsoft.com/office/drawing/2014/main" id="{4CAE3455-1F95-C1FC-63E6-B7D6A903C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3167855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01.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외부고객 청렴도 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-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이용객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BD3E778-713A-E777-BE44-9B44C0511D3D}"/>
              </a:ext>
            </a:extLst>
          </p:cNvPr>
          <p:cNvGrpSpPr/>
          <p:nvPr/>
        </p:nvGrpSpPr>
        <p:grpSpPr>
          <a:xfrm>
            <a:off x="810469" y="1119578"/>
            <a:ext cx="5272011" cy="241756"/>
            <a:chOff x="815916" y="1259337"/>
            <a:chExt cx="8694904" cy="26656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858602EE-20BE-E666-14DD-C704AE3A6005}"/>
                </a:ext>
              </a:extLst>
            </p:cNvPr>
            <p:cNvSpPr/>
            <p:nvPr/>
          </p:nvSpPr>
          <p:spPr>
            <a:xfrm>
              <a:off x="815916" y="1259337"/>
              <a:ext cx="4307619" cy="265829"/>
            </a:xfrm>
            <a:prstGeom prst="rect">
              <a:avLst/>
            </a:prstGeom>
            <a:solidFill>
              <a:srgbClr val="0077FA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1-1. </a:t>
              </a:r>
              <a:r>
                <a:rPr lang="ko-KR" altLang="en-US" sz="1088" kern="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이용객</a:t>
              </a: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9993FE33-39FD-14C8-776B-84436508B9A6}"/>
                </a:ext>
              </a:extLst>
            </p:cNvPr>
            <p:cNvSpPr/>
            <p:nvPr/>
          </p:nvSpPr>
          <p:spPr>
            <a:xfrm>
              <a:off x="5203201" y="1260070"/>
              <a:ext cx="4307619" cy="265829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1-2. </a:t>
              </a:r>
              <a:r>
                <a:rPr lang="ko-KR" altLang="en-US" sz="1088" kern="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협력업체</a:t>
              </a:r>
            </a:p>
          </p:txBody>
        </p:sp>
      </p:grpSp>
      <p:graphicFrame>
        <p:nvGraphicFramePr>
          <p:cNvPr id="53" name="표 52">
            <a:extLst>
              <a:ext uri="{FF2B5EF4-FFF2-40B4-BE49-F238E27FC236}">
                <a16:creationId xmlns:a16="http://schemas.microsoft.com/office/drawing/2014/main" id="{4D8A7454-7CB4-EE03-5D2A-3362AC5C4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623877"/>
              </p:ext>
            </p:extLst>
          </p:nvPr>
        </p:nvGraphicFramePr>
        <p:xfrm>
          <a:off x="839788" y="5162770"/>
          <a:ext cx="10543698" cy="1345896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83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5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25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25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25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25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87872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종합평균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투명성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금품요구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향응요구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청탁요구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직위편의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솔선수범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예산집행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0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이용객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112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112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112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11226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787986"/>
                  </a:ext>
                </a:extLst>
              </a:tr>
              <a:tr h="2860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외부 종합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97.1</a:t>
                      </a: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95.6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0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GAP</a:t>
                      </a: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-0.3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-0.4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-0.4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-0.8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338697"/>
                  </a:ext>
                </a:extLst>
              </a:tr>
            </a:tbl>
          </a:graphicData>
        </a:graphic>
      </p:graphicFrame>
      <p:graphicFrame>
        <p:nvGraphicFramePr>
          <p:cNvPr id="54" name="차트 53">
            <a:extLst>
              <a:ext uri="{FF2B5EF4-FFF2-40B4-BE49-F238E27FC236}">
                <a16:creationId xmlns:a16="http://schemas.microsoft.com/office/drawing/2014/main" id="{7D75E358-0917-4CEE-273A-8CE2A84DA0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310012"/>
              </p:ext>
            </p:extLst>
          </p:nvPr>
        </p:nvGraphicFramePr>
        <p:xfrm>
          <a:off x="1710234" y="2547828"/>
          <a:ext cx="9673252" cy="259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" name="직사각형 54">
            <a:extLst>
              <a:ext uri="{FF2B5EF4-FFF2-40B4-BE49-F238E27FC236}">
                <a16:creationId xmlns:a16="http://schemas.microsoft.com/office/drawing/2014/main" id="{CABAC01E-66E5-3B9E-378D-E56B52C64032}"/>
              </a:ext>
            </a:extLst>
          </p:cNvPr>
          <p:cNvSpPr/>
          <p:nvPr/>
        </p:nvSpPr>
        <p:spPr>
          <a:xfrm>
            <a:off x="1926258" y="2547828"/>
            <a:ext cx="9457228" cy="259589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357380AB-E71E-ADAE-0ED0-A3294442A301}"/>
              </a:ext>
            </a:extLst>
          </p:cNvPr>
          <p:cNvGrpSpPr/>
          <p:nvPr/>
        </p:nvGrpSpPr>
        <p:grpSpPr>
          <a:xfrm>
            <a:off x="5022598" y="2576402"/>
            <a:ext cx="2947880" cy="278988"/>
            <a:chOff x="7157100" y="2805040"/>
            <a:chExt cx="2000455" cy="278988"/>
          </a:xfrm>
        </p:grpSpPr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A456A627-E0C1-7C9F-C5E6-6948155679D5}"/>
                </a:ext>
              </a:extLst>
            </p:cNvPr>
            <p:cNvSpPr/>
            <p:nvPr/>
          </p:nvSpPr>
          <p:spPr>
            <a:xfrm>
              <a:off x="7157100" y="2853979"/>
              <a:ext cx="226192" cy="14217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3AABEF7D-C0B8-6077-A1FC-6A6CAB75AA4B}"/>
                </a:ext>
              </a:extLst>
            </p:cNvPr>
            <p:cNvSpPr/>
            <p:nvPr/>
          </p:nvSpPr>
          <p:spPr>
            <a:xfrm>
              <a:off x="8012998" y="2853238"/>
              <a:ext cx="226192" cy="1421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BC041AA-1310-3277-612D-1C2E04A4F81F}"/>
                </a:ext>
              </a:extLst>
            </p:cNvPr>
            <p:cNvSpPr txBox="1"/>
            <p:nvPr/>
          </p:nvSpPr>
          <p:spPr>
            <a:xfrm>
              <a:off x="7352558" y="2805040"/>
              <a:ext cx="850639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Pretendard" panose="02000503000000020004" pitchFamily="50" charset="-127"/>
                  <a:ea typeface="Pretendard" panose="02000503000000020004" pitchFamily="50" charset="-127"/>
                </a:rPr>
                <a:t>이용객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19142D1-CD9B-3556-CE81-F375F451367E}"/>
                </a:ext>
              </a:extLst>
            </p:cNvPr>
            <p:cNvSpPr txBox="1"/>
            <p:nvPr/>
          </p:nvSpPr>
          <p:spPr>
            <a:xfrm>
              <a:off x="8215587" y="2805041"/>
              <a:ext cx="941968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Pretendard" panose="02000503000000020004" pitchFamily="50" charset="-127"/>
                  <a:ea typeface="Pretendard" panose="02000503000000020004" pitchFamily="50" charset="-127"/>
                </a:rPr>
                <a:t>외부 청렴도 종합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423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외부고객 청렴도 중 협력업체 청렴도 결과는 전체 평균 대비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0.3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높은 것으로 조사됨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외부고객 청렴도와 협력업체 청렴도를 비교 했을 때 투명성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금품요구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향응요구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청탁요구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직위편의 차원은 평균 대비 높았으며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솔선수범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예상집행 차원은 외부고객</a:t>
            </a:r>
            <a:endParaRPr lang="en-US" altLang="ko-KR" sz="1270" dirty="0">
              <a:solidFill>
                <a:srgbClr val="000000"/>
              </a:solidFill>
              <a:latin typeface="Pretendard"/>
              <a:ea typeface="Pretendard"/>
            </a:endParaRP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   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공단 종합 평균 대비 낮은 것으로 나타남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89462" cy="310162"/>
            <a:chOff x="889000" y="841195"/>
            <a:chExt cx="11675985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8" y="879076"/>
              <a:ext cx="11671357" cy="268376"/>
              <a:chOff x="892512" y="880717"/>
              <a:chExt cx="13196686" cy="268376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2" y="880717"/>
                <a:ext cx="6552673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외부고객 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7536525" y="883264"/>
                <a:ext cx="6552673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내부고객 청렴도</a:t>
                </a:r>
              </a:p>
            </p:txBody>
          </p:sp>
        </p:grpSp>
      </p:grpSp>
      <p:sp>
        <p:nvSpPr>
          <p:cNvPr id="2" name="Text Box 30">
            <a:extLst>
              <a:ext uri="{FF2B5EF4-FFF2-40B4-BE49-F238E27FC236}">
                <a16:creationId xmlns:a16="http://schemas.microsoft.com/office/drawing/2014/main" id="{4CAE3455-1F95-C1FC-63E6-B7D6A903C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3466013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01.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외부고객 청렴도 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-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협력업체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BD3E778-713A-E777-BE44-9B44C0511D3D}"/>
              </a:ext>
            </a:extLst>
          </p:cNvPr>
          <p:cNvGrpSpPr/>
          <p:nvPr/>
        </p:nvGrpSpPr>
        <p:grpSpPr>
          <a:xfrm>
            <a:off x="810470" y="1119578"/>
            <a:ext cx="5256000" cy="241756"/>
            <a:chOff x="815916" y="1259337"/>
            <a:chExt cx="8694904" cy="26656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858602EE-20BE-E666-14DD-C704AE3A6005}"/>
                </a:ext>
              </a:extLst>
            </p:cNvPr>
            <p:cNvSpPr/>
            <p:nvPr/>
          </p:nvSpPr>
          <p:spPr>
            <a:xfrm>
              <a:off x="815916" y="1259337"/>
              <a:ext cx="4307619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1-1. </a:t>
              </a:r>
              <a:r>
                <a:rPr lang="ko-KR" altLang="en-US" sz="1088" kern="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이용객</a:t>
              </a: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9993FE33-39FD-14C8-776B-84436508B9A6}"/>
                </a:ext>
              </a:extLst>
            </p:cNvPr>
            <p:cNvSpPr/>
            <p:nvPr/>
          </p:nvSpPr>
          <p:spPr>
            <a:xfrm>
              <a:off x="5203201" y="1260070"/>
              <a:ext cx="4307619" cy="265829"/>
            </a:xfrm>
            <a:prstGeom prst="rect">
              <a:avLst/>
            </a:prstGeom>
            <a:solidFill>
              <a:srgbClr val="0077FA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1-2. </a:t>
              </a:r>
              <a:r>
                <a:rPr lang="ko-KR" altLang="en-US" sz="1088" kern="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협력업체</a:t>
              </a:r>
            </a:p>
          </p:txBody>
        </p:sp>
      </p:grp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A34F637B-742F-9ACD-C68F-751291733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681462"/>
              </p:ext>
            </p:extLst>
          </p:nvPr>
        </p:nvGraphicFramePr>
        <p:xfrm>
          <a:off x="822502" y="5180342"/>
          <a:ext cx="10560986" cy="1345896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85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4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4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4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44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44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44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44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87872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종합평균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투명성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금품요구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향응요구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청탁요구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직위편의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솔선수범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예산집행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0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협력업체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787986"/>
                  </a:ext>
                </a:extLst>
              </a:tr>
              <a:tr h="2860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외부 종합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97.1</a:t>
                      </a: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95.6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0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GAP</a:t>
                      </a: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338697"/>
                  </a:ext>
                </a:extLst>
              </a:tr>
            </a:tbl>
          </a:graphicData>
        </a:graphic>
      </p:graphicFrame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7FEBFF9E-E783-D166-8C27-1BED1CC8C3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5260371"/>
              </p:ext>
            </p:extLst>
          </p:nvPr>
        </p:nvGraphicFramePr>
        <p:xfrm>
          <a:off x="1703512" y="2565400"/>
          <a:ext cx="9682037" cy="259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1E1FCC62-6010-9F67-AE8E-8C852E5246D8}"/>
              </a:ext>
            </a:extLst>
          </p:cNvPr>
          <p:cNvGrpSpPr/>
          <p:nvPr/>
        </p:nvGrpSpPr>
        <p:grpSpPr>
          <a:xfrm>
            <a:off x="5005312" y="2593974"/>
            <a:ext cx="3199983" cy="278988"/>
            <a:chOff x="7157100" y="2805040"/>
            <a:chExt cx="2000455" cy="278988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9892F4A-263C-F358-6B6D-60B0B272FB50}"/>
                </a:ext>
              </a:extLst>
            </p:cNvPr>
            <p:cNvSpPr/>
            <p:nvPr/>
          </p:nvSpPr>
          <p:spPr>
            <a:xfrm>
              <a:off x="7157100" y="2853979"/>
              <a:ext cx="226192" cy="14217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713A180D-AD82-8448-C36B-EAAA3161555F}"/>
                </a:ext>
              </a:extLst>
            </p:cNvPr>
            <p:cNvSpPr/>
            <p:nvPr/>
          </p:nvSpPr>
          <p:spPr>
            <a:xfrm>
              <a:off x="8012998" y="2853238"/>
              <a:ext cx="226192" cy="1421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5CC6E2-FB51-FD5D-003B-FDFA62129CFD}"/>
                </a:ext>
              </a:extLst>
            </p:cNvPr>
            <p:cNvSpPr txBox="1"/>
            <p:nvPr/>
          </p:nvSpPr>
          <p:spPr>
            <a:xfrm>
              <a:off x="7352558" y="2805040"/>
              <a:ext cx="850639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협력업체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6C3A7A-31DE-A56D-F9EF-6C014DEAE2F2}"/>
                </a:ext>
              </a:extLst>
            </p:cNvPr>
            <p:cNvSpPr txBox="1"/>
            <p:nvPr/>
          </p:nvSpPr>
          <p:spPr>
            <a:xfrm>
              <a:off x="8215587" y="2805041"/>
              <a:ext cx="941968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외부 청렴도 종합</a:t>
              </a:r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6C8585-3BD8-DDFB-CCD1-73C1604D1B3E}"/>
              </a:ext>
            </a:extLst>
          </p:cNvPr>
          <p:cNvSpPr/>
          <p:nvPr/>
        </p:nvSpPr>
        <p:spPr>
          <a:xfrm>
            <a:off x="1908973" y="2531838"/>
            <a:ext cx="9458884" cy="262945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2239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경영기획팀 청렴도 평균은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95.0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점으로 내부고객 전체 청렴도 평균 점수 대비 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2.5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높은 것으로 조사됨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경영기획팀 차원 별 점수를 살펴보면 모든 차원의 점수가 전체 평균 보다 높은 것으로 나타남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89462" cy="310162"/>
            <a:chOff x="889000" y="841195"/>
            <a:chExt cx="11675985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8" y="879076"/>
              <a:ext cx="11671357" cy="268376"/>
              <a:chOff x="892512" y="880717"/>
              <a:chExt cx="13196686" cy="268376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2" y="880717"/>
                <a:ext cx="6552673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외부고객 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7536525" y="883264"/>
                <a:ext cx="6552673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내부고객 청렴도</a:t>
                </a:r>
              </a:p>
            </p:txBody>
          </p:sp>
        </p:grpSp>
      </p:grpSp>
      <p:sp>
        <p:nvSpPr>
          <p:cNvPr id="2" name="Text Box 30">
            <a:extLst>
              <a:ext uri="{FF2B5EF4-FFF2-40B4-BE49-F238E27FC236}">
                <a16:creationId xmlns:a16="http://schemas.microsoft.com/office/drawing/2014/main" id="{4CAE3455-1F95-C1FC-63E6-B7D6A903C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3425938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02.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내부고객 청렴도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 -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경영기획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3677085-E5BB-5F2A-AF25-3CD95C5E9C3E}"/>
              </a:ext>
            </a:extLst>
          </p:cNvPr>
          <p:cNvGrpSpPr/>
          <p:nvPr/>
        </p:nvGrpSpPr>
        <p:grpSpPr>
          <a:xfrm>
            <a:off x="6130947" y="1120906"/>
            <a:ext cx="2629932" cy="241814"/>
            <a:chOff x="13493078" y="3291925"/>
            <a:chExt cx="6555985" cy="266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3848A8EB-C3BA-4D79-9DEF-C87F7A93D888}"/>
                </a:ext>
              </a:extLst>
            </p:cNvPr>
            <p:cNvSpPr/>
            <p:nvPr/>
          </p:nvSpPr>
          <p:spPr>
            <a:xfrm>
              <a:off x="13493078" y="3292723"/>
              <a:ext cx="2108938" cy="265829"/>
            </a:xfrm>
            <a:prstGeom prst="rect">
              <a:avLst/>
            </a:prstGeom>
            <a:solidFill>
              <a:srgbClr val="0077FA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2-1.</a:t>
              </a:r>
              <a:r>
                <a:rPr lang="ko-KR" altLang="en-US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경영기획</a:t>
              </a: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8F808EE7-B3AF-6401-5B08-958AC24A1E6F}"/>
                </a:ext>
              </a:extLst>
            </p:cNvPr>
            <p:cNvSpPr/>
            <p:nvPr/>
          </p:nvSpPr>
          <p:spPr>
            <a:xfrm>
              <a:off x="15710370" y="3292723"/>
              <a:ext cx="2108938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2-2.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임대사업</a:t>
              </a: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7F609EA-BF8E-BDF0-D5DC-2F8E22C60AC0}"/>
                </a:ext>
              </a:extLst>
            </p:cNvPr>
            <p:cNvSpPr/>
            <p:nvPr/>
          </p:nvSpPr>
          <p:spPr>
            <a:xfrm>
              <a:off x="17940125" y="3291925"/>
              <a:ext cx="2108938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2-3.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주차관리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B15929B0-0AE7-CF48-FBF6-102345A1F9EB}"/>
              </a:ext>
            </a:extLst>
          </p:cNvPr>
          <p:cNvGrpSpPr/>
          <p:nvPr/>
        </p:nvGrpSpPr>
        <p:grpSpPr>
          <a:xfrm>
            <a:off x="8811966" y="1110746"/>
            <a:ext cx="2583769" cy="250780"/>
            <a:chOff x="7088503" y="2998431"/>
            <a:chExt cx="6440908" cy="276512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EA6FEFD-7C12-CE86-C298-3682E728823E}"/>
                </a:ext>
              </a:extLst>
            </p:cNvPr>
            <p:cNvSpPr/>
            <p:nvPr/>
          </p:nvSpPr>
          <p:spPr>
            <a:xfrm>
              <a:off x="7088503" y="3009115"/>
              <a:ext cx="2064067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2-4.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안전관리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1FB2BF43-EDAF-892C-9738-77F313D29240}"/>
                </a:ext>
              </a:extLst>
            </p:cNvPr>
            <p:cNvSpPr/>
            <p:nvPr/>
          </p:nvSpPr>
          <p:spPr>
            <a:xfrm>
              <a:off x="11420473" y="2998431"/>
              <a:ext cx="2108938" cy="26582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2.-6.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문화체육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BF1117-22C8-67F8-F85A-900EF1225CE8}"/>
                </a:ext>
              </a:extLst>
            </p:cNvPr>
            <p:cNvSpPr/>
            <p:nvPr/>
          </p:nvSpPr>
          <p:spPr>
            <a:xfrm>
              <a:off x="9246151" y="3008171"/>
              <a:ext cx="2064067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2-5.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시설관리</a:t>
              </a:r>
            </a:p>
          </p:txBody>
        </p:sp>
      </p:grp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012C8D3F-19D2-D604-3E01-97813ED4B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91804"/>
              </p:ext>
            </p:extLst>
          </p:nvPr>
        </p:nvGraphicFramePr>
        <p:xfrm>
          <a:off x="831300" y="5064769"/>
          <a:ext cx="10552186" cy="1462625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84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0186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종합평균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투명성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금품요구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향응요구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청탁요구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직위편의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솔선수범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예산집행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경영기획팀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내부 청렴도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88.8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757112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GAP</a:t>
                      </a: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981890"/>
                  </a:ext>
                </a:extLst>
              </a:tr>
            </a:tbl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80D45C71-DBBA-80E6-799C-7157AEAE5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299348"/>
              </p:ext>
            </p:extLst>
          </p:nvPr>
        </p:nvGraphicFramePr>
        <p:xfrm>
          <a:off x="1701746" y="2763669"/>
          <a:ext cx="9699601" cy="229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9" name="그룹 18">
            <a:extLst>
              <a:ext uri="{FF2B5EF4-FFF2-40B4-BE49-F238E27FC236}">
                <a16:creationId xmlns:a16="http://schemas.microsoft.com/office/drawing/2014/main" id="{D3C752D3-E0A8-82E6-2AB4-E1871190C9DF}"/>
              </a:ext>
            </a:extLst>
          </p:cNvPr>
          <p:cNvGrpSpPr/>
          <p:nvPr/>
        </p:nvGrpSpPr>
        <p:grpSpPr>
          <a:xfrm>
            <a:off x="5158129" y="2399144"/>
            <a:ext cx="3534145" cy="294791"/>
            <a:chOff x="7157104" y="2776465"/>
            <a:chExt cx="2207760" cy="294791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0455D1D8-80C2-4BF3-4496-2EC682801A6E}"/>
                </a:ext>
              </a:extLst>
            </p:cNvPr>
            <p:cNvSpPr/>
            <p:nvPr/>
          </p:nvSpPr>
          <p:spPr>
            <a:xfrm>
              <a:off x="7157104" y="2853979"/>
              <a:ext cx="226192" cy="14217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CABD3EB-DA2F-3313-67CD-188D758F0AAA}"/>
                </a:ext>
              </a:extLst>
            </p:cNvPr>
            <p:cNvSpPr/>
            <p:nvPr/>
          </p:nvSpPr>
          <p:spPr>
            <a:xfrm>
              <a:off x="8288062" y="2853238"/>
              <a:ext cx="226192" cy="14217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E29C5D-C3E2-BEC3-211E-9B65C901134C}"/>
                </a:ext>
              </a:extLst>
            </p:cNvPr>
            <p:cNvSpPr txBox="1"/>
            <p:nvPr/>
          </p:nvSpPr>
          <p:spPr>
            <a:xfrm>
              <a:off x="7437421" y="2776465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내부청렴도 평균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182D99-AC97-3258-DBBC-C7E457A30DE8}"/>
                </a:ext>
              </a:extLst>
            </p:cNvPr>
            <p:cNvSpPr txBox="1"/>
            <p:nvPr/>
          </p:nvSpPr>
          <p:spPr>
            <a:xfrm>
              <a:off x="8542529" y="2792269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경영기획팀</a:t>
              </a:r>
            </a:p>
          </p:txBody>
        </p: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CB005E1-F634-B529-539C-5A69639C0143}"/>
              </a:ext>
            </a:extLst>
          </p:cNvPr>
          <p:cNvSpPr/>
          <p:nvPr/>
        </p:nvSpPr>
        <p:spPr>
          <a:xfrm>
            <a:off x="1917770" y="2364905"/>
            <a:ext cx="9465715" cy="268994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9287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임대사업팀 청렴도 평균은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94.0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점으로 내부고객 전체 청렴도 평균 점수보다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1.5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높은 것으로 조사됨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임대사업팀 차원 별 점수를 살펴보면 투명성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금품요구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향응요구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직위편의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솔선수범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예산집행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등 차원의 점수가 평균 보다 높은 것으로 나타남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89462" cy="310162"/>
            <a:chOff x="889000" y="841195"/>
            <a:chExt cx="11675985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8" y="879076"/>
              <a:ext cx="11671357" cy="268376"/>
              <a:chOff x="892512" y="880717"/>
              <a:chExt cx="13196686" cy="268376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2" y="880717"/>
                <a:ext cx="6552673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외부고객 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7536525" y="883264"/>
                <a:ext cx="6552673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내부고객 청렴도</a:t>
                </a: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3677085-E5BB-5F2A-AF25-3CD95C5E9C3E}"/>
              </a:ext>
            </a:extLst>
          </p:cNvPr>
          <p:cNvGrpSpPr/>
          <p:nvPr/>
        </p:nvGrpSpPr>
        <p:grpSpPr>
          <a:xfrm>
            <a:off x="6130947" y="1120906"/>
            <a:ext cx="2629932" cy="241814"/>
            <a:chOff x="13493078" y="3291925"/>
            <a:chExt cx="6555985" cy="266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3848A8EB-C3BA-4D79-9DEF-C87F7A93D888}"/>
                </a:ext>
              </a:extLst>
            </p:cNvPr>
            <p:cNvSpPr/>
            <p:nvPr/>
          </p:nvSpPr>
          <p:spPr>
            <a:xfrm>
              <a:off x="13493078" y="3292721"/>
              <a:ext cx="2108938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2-1.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경영기획</a:t>
              </a: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8F808EE7-B3AF-6401-5B08-958AC24A1E6F}"/>
                </a:ext>
              </a:extLst>
            </p:cNvPr>
            <p:cNvSpPr/>
            <p:nvPr/>
          </p:nvSpPr>
          <p:spPr>
            <a:xfrm>
              <a:off x="15710370" y="3292723"/>
              <a:ext cx="2108938" cy="265829"/>
            </a:xfrm>
            <a:prstGeom prst="rect">
              <a:avLst/>
            </a:prstGeom>
            <a:solidFill>
              <a:srgbClr val="0077FA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2-2.</a:t>
              </a:r>
              <a:r>
                <a:rPr lang="ko-KR" altLang="en-US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임대사업</a:t>
              </a: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7F609EA-BF8E-BDF0-D5DC-2F8E22C60AC0}"/>
                </a:ext>
              </a:extLst>
            </p:cNvPr>
            <p:cNvSpPr/>
            <p:nvPr/>
          </p:nvSpPr>
          <p:spPr>
            <a:xfrm>
              <a:off x="17940125" y="3291925"/>
              <a:ext cx="2108938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2-3.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주차관리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B15929B0-0AE7-CF48-FBF6-102345A1F9EB}"/>
              </a:ext>
            </a:extLst>
          </p:cNvPr>
          <p:cNvGrpSpPr/>
          <p:nvPr/>
        </p:nvGrpSpPr>
        <p:grpSpPr>
          <a:xfrm>
            <a:off x="8811966" y="1110746"/>
            <a:ext cx="2583769" cy="250780"/>
            <a:chOff x="7088503" y="2998431"/>
            <a:chExt cx="6440908" cy="276512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EA6FEFD-7C12-CE86-C298-3682E728823E}"/>
                </a:ext>
              </a:extLst>
            </p:cNvPr>
            <p:cNvSpPr/>
            <p:nvPr/>
          </p:nvSpPr>
          <p:spPr>
            <a:xfrm>
              <a:off x="7088503" y="3009115"/>
              <a:ext cx="2064067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2-4.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안전관리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1FB2BF43-EDAF-892C-9738-77F313D29240}"/>
                </a:ext>
              </a:extLst>
            </p:cNvPr>
            <p:cNvSpPr/>
            <p:nvPr/>
          </p:nvSpPr>
          <p:spPr>
            <a:xfrm>
              <a:off x="11420473" y="2998431"/>
              <a:ext cx="2108938" cy="26582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2.-6.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문화체육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BF1117-22C8-67F8-F85A-900EF1225CE8}"/>
                </a:ext>
              </a:extLst>
            </p:cNvPr>
            <p:cNvSpPr/>
            <p:nvPr/>
          </p:nvSpPr>
          <p:spPr>
            <a:xfrm>
              <a:off x="9246151" y="3008171"/>
              <a:ext cx="2064067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2-5.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시설관리</a:t>
              </a:r>
            </a:p>
          </p:txBody>
        </p:sp>
      </p:grp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012C8D3F-19D2-D604-3E01-97813ED4B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236196"/>
              </p:ext>
            </p:extLst>
          </p:nvPr>
        </p:nvGraphicFramePr>
        <p:xfrm>
          <a:off x="831300" y="5064769"/>
          <a:ext cx="10552186" cy="1462625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84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0186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종합평균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투명성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금품요구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향응요구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청탁요구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직위편의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솔선수범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예산집행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임대사업팀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89.2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내부 청렴도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88.8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757112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GAP</a:t>
                      </a: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-0.6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981890"/>
                  </a:ext>
                </a:extLst>
              </a:tr>
            </a:tbl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80D45C71-DBBA-80E6-799C-7157AEAE5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805024"/>
              </p:ext>
            </p:extLst>
          </p:nvPr>
        </p:nvGraphicFramePr>
        <p:xfrm>
          <a:off x="1701746" y="2763669"/>
          <a:ext cx="9699601" cy="229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9" name="그룹 18">
            <a:extLst>
              <a:ext uri="{FF2B5EF4-FFF2-40B4-BE49-F238E27FC236}">
                <a16:creationId xmlns:a16="http://schemas.microsoft.com/office/drawing/2014/main" id="{D3C752D3-E0A8-82E6-2AB4-E1871190C9DF}"/>
              </a:ext>
            </a:extLst>
          </p:cNvPr>
          <p:cNvGrpSpPr/>
          <p:nvPr/>
        </p:nvGrpSpPr>
        <p:grpSpPr>
          <a:xfrm>
            <a:off x="5158132" y="2399144"/>
            <a:ext cx="3505067" cy="289915"/>
            <a:chOff x="7157100" y="2776465"/>
            <a:chExt cx="2189594" cy="289915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0455D1D8-80C2-4BF3-4496-2EC682801A6E}"/>
                </a:ext>
              </a:extLst>
            </p:cNvPr>
            <p:cNvSpPr/>
            <p:nvPr/>
          </p:nvSpPr>
          <p:spPr>
            <a:xfrm>
              <a:off x="7157100" y="2853979"/>
              <a:ext cx="226192" cy="14217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CABD3EB-DA2F-3313-67CD-188D758F0AAA}"/>
                </a:ext>
              </a:extLst>
            </p:cNvPr>
            <p:cNvSpPr/>
            <p:nvPr/>
          </p:nvSpPr>
          <p:spPr>
            <a:xfrm>
              <a:off x="8288058" y="2853238"/>
              <a:ext cx="226192" cy="14217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E29C5D-C3E2-BEC3-211E-9B65C901134C}"/>
                </a:ext>
              </a:extLst>
            </p:cNvPr>
            <p:cNvSpPr txBox="1"/>
            <p:nvPr/>
          </p:nvSpPr>
          <p:spPr>
            <a:xfrm>
              <a:off x="7437419" y="2776465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내부청렴도 평균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182D99-AC97-3258-DBBC-C7E457A30DE8}"/>
                </a:ext>
              </a:extLst>
            </p:cNvPr>
            <p:cNvSpPr txBox="1"/>
            <p:nvPr/>
          </p:nvSpPr>
          <p:spPr>
            <a:xfrm>
              <a:off x="8524359" y="2787393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임대사업팀</a:t>
              </a:r>
            </a:p>
          </p:txBody>
        </p: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CB005E1-F634-B529-539C-5A69639C0143}"/>
              </a:ext>
            </a:extLst>
          </p:cNvPr>
          <p:cNvSpPr/>
          <p:nvPr/>
        </p:nvSpPr>
        <p:spPr>
          <a:xfrm>
            <a:off x="1917770" y="2364905"/>
            <a:ext cx="9465715" cy="268994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DEF7DF02-EC04-CFFB-F3F1-2EA9E7CCE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3425938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02.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내부고객 청렴도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 -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임대사업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414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007">
            <a:extLst>
              <a:ext uri="{FF2B5EF4-FFF2-40B4-BE49-F238E27FC236}">
                <a16:creationId xmlns:a16="http://schemas.microsoft.com/office/drawing/2014/main" id="{ED9E6DDA-9B04-7AB0-74F4-86B54F64D445}"/>
              </a:ext>
            </a:extLst>
          </p:cNvPr>
          <p:cNvGrpSpPr/>
          <p:nvPr/>
        </p:nvGrpSpPr>
        <p:grpSpPr>
          <a:xfrm>
            <a:off x="8167178" y="-351630"/>
            <a:ext cx="4059237" cy="1777736"/>
            <a:chOff x="11961808" y="0"/>
            <a:chExt cx="5522540" cy="2418587"/>
          </a:xfrm>
        </p:grpSpPr>
        <p:pic>
          <p:nvPicPr>
            <p:cNvPr id="4" name="Object 20">
              <a:extLst>
                <a:ext uri="{FF2B5EF4-FFF2-40B4-BE49-F238E27FC236}">
                  <a16:creationId xmlns:a16="http://schemas.microsoft.com/office/drawing/2014/main" id="{F74D62CA-2DD5-7DFE-4710-418C5304A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961808" y="0"/>
              <a:ext cx="5522540" cy="2418587"/>
            </a:xfrm>
            <a:prstGeom prst="rect">
              <a:avLst/>
            </a:prstGeom>
          </p:spPr>
        </p:pic>
      </p:grpSp>
      <p:grpSp>
        <p:nvGrpSpPr>
          <p:cNvPr id="5" name="그룹 1008">
            <a:extLst>
              <a:ext uri="{FF2B5EF4-FFF2-40B4-BE49-F238E27FC236}">
                <a16:creationId xmlns:a16="http://schemas.microsoft.com/office/drawing/2014/main" id="{B0082D66-DD39-26ED-6CA8-A412DBF41FAF}"/>
              </a:ext>
            </a:extLst>
          </p:cNvPr>
          <p:cNvGrpSpPr/>
          <p:nvPr/>
        </p:nvGrpSpPr>
        <p:grpSpPr>
          <a:xfrm>
            <a:off x="6938854" y="1575894"/>
            <a:ext cx="4059237" cy="3740343"/>
            <a:chOff x="11955105" y="2634765"/>
            <a:chExt cx="5522540" cy="5088688"/>
          </a:xfrm>
        </p:grpSpPr>
        <p:pic>
          <p:nvPicPr>
            <p:cNvPr id="6" name="Object 23">
              <a:extLst>
                <a:ext uri="{FF2B5EF4-FFF2-40B4-BE49-F238E27FC236}">
                  <a16:creationId xmlns:a16="http://schemas.microsoft.com/office/drawing/2014/main" id="{973243F8-11AB-BF6F-6F6C-F2EB4FFEB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955105" y="2634765"/>
              <a:ext cx="5522540" cy="5088688"/>
            </a:xfrm>
            <a:prstGeom prst="rect">
              <a:avLst/>
            </a:prstGeom>
          </p:spPr>
        </p:pic>
      </p:grpSp>
      <p:grpSp>
        <p:nvGrpSpPr>
          <p:cNvPr id="7" name="그룹 1009">
            <a:extLst>
              <a:ext uri="{FF2B5EF4-FFF2-40B4-BE49-F238E27FC236}">
                <a16:creationId xmlns:a16="http://schemas.microsoft.com/office/drawing/2014/main" id="{6889088D-DFE7-D598-34AB-6EDC49753A37}"/>
              </a:ext>
            </a:extLst>
          </p:cNvPr>
          <p:cNvGrpSpPr/>
          <p:nvPr/>
        </p:nvGrpSpPr>
        <p:grpSpPr>
          <a:xfrm>
            <a:off x="8162250" y="5484245"/>
            <a:ext cx="4059237" cy="1724443"/>
            <a:chOff x="11955105" y="7939631"/>
            <a:chExt cx="5522540" cy="2346083"/>
          </a:xfrm>
        </p:grpSpPr>
        <p:pic>
          <p:nvPicPr>
            <p:cNvPr id="8" name="Object 26">
              <a:extLst>
                <a:ext uri="{FF2B5EF4-FFF2-40B4-BE49-F238E27FC236}">
                  <a16:creationId xmlns:a16="http://schemas.microsoft.com/office/drawing/2014/main" id="{43B63B57-3D17-1BCD-4156-62C1F4C6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955105" y="7939631"/>
              <a:ext cx="5522540" cy="234608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A4AC1A1-F528-7454-B46C-62CAA3839078}"/>
              </a:ext>
            </a:extLst>
          </p:cNvPr>
          <p:cNvSpPr txBox="1"/>
          <p:nvPr/>
        </p:nvSpPr>
        <p:spPr>
          <a:xfrm>
            <a:off x="3144413" y="2854460"/>
            <a:ext cx="45719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4490"/>
              </a:solidFill>
              <a:ea typeface="Pretendard" panose="0200050300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08DBF-B3CC-1D9F-1A08-8AAA1670143A}"/>
              </a:ext>
            </a:extLst>
          </p:cNvPr>
          <p:cNvSpPr txBox="1"/>
          <p:nvPr/>
        </p:nvSpPr>
        <p:spPr>
          <a:xfrm>
            <a:off x="-609339" y="2401283"/>
            <a:ext cx="8073491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4949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3600" dirty="0">
                <a:solidFill>
                  <a:srgbClr val="004490"/>
                </a:solidFill>
                <a:latin typeface="+mj-ea"/>
                <a:ea typeface="+mj-ea"/>
                <a:cs typeface="Pretendard" panose="02000503000000020004" pitchFamily="50" charset="-127"/>
              </a:rPr>
              <a:t>본 보고서를</a:t>
            </a:r>
            <a:endParaRPr lang="en-US" altLang="ko-KR" sz="3600" dirty="0">
              <a:solidFill>
                <a:srgbClr val="004490"/>
              </a:solidFill>
              <a:latin typeface="+mj-ea"/>
              <a:ea typeface="+mj-ea"/>
              <a:cs typeface="Pretendard" panose="02000503000000020004" pitchFamily="50" charset="-127"/>
            </a:endParaRPr>
          </a:p>
          <a:p>
            <a:pPr algn="ctr" defTabSz="114949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3600" dirty="0">
                <a:solidFill>
                  <a:srgbClr val="004490"/>
                </a:solidFill>
                <a:latin typeface="+mj-ea"/>
                <a:ea typeface="+mj-ea"/>
                <a:cs typeface="Pretendard" panose="02000503000000020004" pitchFamily="50" charset="-127"/>
              </a:rPr>
              <a:t>‘2023</a:t>
            </a:r>
            <a:r>
              <a:rPr lang="ko-KR" altLang="en-US" sz="3600" dirty="0">
                <a:solidFill>
                  <a:srgbClr val="004490"/>
                </a:solidFill>
                <a:latin typeface="+mj-ea"/>
                <a:ea typeface="+mj-ea"/>
                <a:cs typeface="Pretendard" panose="02000503000000020004" pitchFamily="50" charset="-127"/>
              </a:rPr>
              <a:t>년 내</a:t>
            </a:r>
            <a:r>
              <a:rPr lang="en-US" altLang="ko-KR" sz="3600" dirty="0">
                <a:solidFill>
                  <a:srgbClr val="004490"/>
                </a:solidFill>
                <a:latin typeface="+mj-ea"/>
                <a:ea typeface="+mj-ea"/>
                <a:cs typeface="Pretendard" panose="02000503000000020004" pitchFamily="50" charset="-127"/>
              </a:rPr>
              <a:t>.</a:t>
            </a:r>
            <a:r>
              <a:rPr lang="ko-KR" altLang="en-US" sz="3600" dirty="0">
                <a:solidFill>
                  <a:srgbClr val="004490"/>
                </a:solidFill>
                <a:latin typeface="+mj-ea"/>
                <a:ea typeface="+mj-ea"/>
                <a:cs typeface="Pretendard" panose="02000503000000020004" pitchFamily="50" charset="-127"/>
              </a:rPr>
              <a:t>외부 청렴도 조사 결과</a:t>
            </a:r>
            <a:r>
              <a:rPr lang="en-US" altLang="ko-KR" sz="3600" dirty="0">
                <a:solidFill>
                  <a:srgbClr val="004490"/>
                </a:solidFill>
                <a:latin typeface="+mj-ea"/>
                <a:ea typeface="+mj-ea"/>
                <a:cs typeface="Pretendard" panose="02000503000000020004" pitchFamily="50" charset="-127"/>
              </a:rPr>
              <a:t>’</a:t>
            </a:r>
          </a:p>
          <a:p>
            <a:pPr algn="ctr" defTabSz="114949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3600" dirty="0">
                <a:solidFill>
                  <a:srgbClr val="004490"/>
                </a:solidFill>
                <a:latin typeface="+mj-ea"/>
                <a:ea typeface="+mj-ea"/>
                <a:cs typeface="Pretendard" panose="02000503000000020004" pitchFamily="50" charset="-127"/>
              </a:rPr>
              <a:t> 최종 보고서로 제출합니다</a:t>
            </a:r>
            <a:r>
              <a:rPr lang="en-US" altLang="ko-KR" sz="3600" dirty="0">
                <a:solidFill>
                  <a:srgbClr val="004490"/>
                </a:solidFill>
                <a:latin typeface="+mj-ea"/>
                <a:ea typeface="+mj-ea"/>
                <a:cs typeface="Pretendard" panose="02000503000000020004" pitchFamily="50" charset="-127"/>
              </a:rPr>
              <a:t>.</a:t>
            </a:r>
            <a:endParaRPr lang="ko-KR" altLang="ko-KR" sz="3600" dirty="0">
              <a:solidFill>
                <a:srgbClr val="004490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40FC8745-6386-7E02-AC76-8673EF34F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18" y="5107045"/>
            <a:ext cx="2304306" cy="4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9pPr>
          </a:lstStyle>
          <a:p>
            <a:pPr algn="ctr" defTabSz="1149492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800" b="1" dirty="0">
                <a:solidFill>
                  <a:srgbClr val="004490"/>
                </a:solidFill>
                <a:latin typeface="+mj-ea"/>
                <a:ea typeface="+mj-ea"/>
                <a:cs typeface="Pretendard Black" panose="02000A03000000020004" pitchFamily="50" charset="-127"/>
              </a:rPr>
              <a:t>-  </a:t>
            </a:r>
            <a:r>
              <a:rPr lang="ko-KR" altLang="en-US" sz="1800" b="1" dirty="0" err="1">
                <a:solidFill>
                  <a:srgbClr val="004490"/>
                </a:solidFill>
                <a:latin typeface="+mj-ea"/>
                <a:ea typeface="+mj-ea"/>
                <a:cs typeface="Pretendard Black" panose="02000A03000000020004" pitchFamily="50" charset="-127"/>
              </a:rPr>
              <a:t>인허브</a:t>
            </a:r>
            <a:r>
              <a:rPr lang="ko-KR" altLang="en-US" sz="1800" b="1" dirty="0">
                <a:solidFill>
                  <a:srgbClr val="004490"/>
                </a:solidFill>
                <a:latin typeface="+mj-ea"/>
                <a:ea typeface="+mj-ea"/>
                <a:cs typeface="Pretendard Black" panose="02000A03000000020004" pitchFamily="50" charset="-127"/>
              </a:rPr>
              <a:t> 코리아  </a:t>
            </a:r>
            <a:r>
              <a:rPr lang="en-US" altLang="ko-KR" sz="1800" b="1" dirty="0">
                <a:solidFill>
                  <a:srgbClr val="004490"/>
                </a:solidFill>
                <a:latin typeface="+mj-ea"/>
                <a:ea typeface="+mj-ea"/>
                <a:cs typeface="Pretendard Black" panose="02000A03000000020004" pitchFamily="50" charset="-127"/>
              </a:rPr>
              <a:t>-</a:t>
            </a:r>
            <a:r>
              <a:rPr lang="ko-KR" altLang="en-US" sz="1800" b="1" dirty="0">
                <a:solidFill>
                  <a:srgbClr val="004490"/>
                </a:solidFill>
                <a:latin typeface="+mj-ea"/>
                <a:ea typeface="+mj-ea"/>
                <a:cs typeface="Pretendard Black" panose="02000A03000000020004" pitchFamily="50" charset="-127"/>
              </a:rPr>
              <a:t> </a:t>
            </a:r>
            <a:endParaRPr lang="ko-KR" altLang="ko-KR" sz="1800" b="1" dirty="0">
              <a:solidFill>
                <a:srgbClr val="004490"/>
              </a:solidFill>
              <a:latin typeface="+mj-ea"/>
              <a:ea typeface="+mj-ea"/>
              <a:cs typeface="Pretendard Black" panose="02000A0300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C3F9B91-9A3A-D4D1-EA49-7CCB00A3D2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21" y="5715118"/>
            <a:ext cx="436726" cy="249558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3FA35406-E96D-48DD-E49F-8ADB41EFC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218628"/>
            <a:ext cx="1540374" cy="4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itchFamily="50" charset="-127"/>
                <a:ea typeface="굴림" charset="-127"/>
              </a:defRPr>
            </a:lvl9pPr>
          </a:lstStyle>
          <a:p>
            <a:pPr marL="0" marR="0" lvl="0" indent="0" algn="r" defTabSz="1149492" rtl="0" eaLnBrk="1" fontAlgn="base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/>
                <a:ea typeface="Pretendard Black"/>
                <a:cs typeface="Pretendard Black" panose="02000A03000000020004" pitchFamily="50" charset="-127"/>
              </a:rPr>
              <a:t>2023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/>
                <a:ea typeface="Pretendard Black"/>
                <a:cs typeface="Pretendard Black" panose="02000A03000000020004" pitchFamily="50" charset="-127"/>
              </a:rPr>
              <a:t>년 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/>
                <a:ea typeface="Pretendard Black"/>
                <a:cs typeface="Pretendard Black" panose="02000A03000000020004" pitchFamily="50" charset="-127"/>
              </a:rPr>
              <a:t>11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/>
                <a:ea typeface="Pretendard Black"/>
                <a:cs typeface="Pretendard Black" panose="02000A03000000020004" pitchFamily="50" charset="-127"/>
              </a:rPr>
              <a:t>월 </a:t>
            </a:r>
            <a:endParaRPr kumimoji="1" lang="ko-KR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4490"/>
              </a:solidFill>
              <a:effectLst/>
              <a:uLnTx/>
              <a:uFillTx/>
              <a:latin typeface="Pretendard Black"/>
              <a:ea typeface="Pretendard Black"/>
              <a:cs typeface="Pretendard Black" panose="02000A0300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8339F6C-E99F-81E9-FAF1-491A77E42CC1}"/>
              </a:ext>
            </a:extLst>
          </p:cNvPr>
          <p:cNvSpPr/>
          <p:nvPr/>
        </p:nvSpPr>
        <p:spPr>
          <a:xfrm>
            <a:off x="911424" y="1593038"/>
            <a:ext cx="242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1122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/>
                <a:ea typeface="Pretendard Black"/>
                <a:cs typeface="Pretendard Black" panose="02000A03000000020004" pitchFamily="50" charset="-127"/>
              </a:rPr>
              <a:t>마포구시설관리공단 귀중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D714378-B8EA-FA37-F01B-C49E6F6B3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7" y="869895"/>
            <a:ext cx="1139805" cy="3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218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주차관리팀 청렴도 평균은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90.5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점으로 내부고객 전체 청렴도 평균 점수보다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낮은 것으로 조사됨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주차관리팀 차원 별 점수를 살펴보면 모든 차원의 점수가 전체 평균 보다 낮은 것으로 나타남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89462" cy="310162"/>
            <a:chOff x="889000" y="841195"/>
            <a:chExt cx="11675985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8" y="879076"/>
              <a:ext cx="11671357" cy="268376"/>
              <a:chOff x="892512" y="880717"/>
              <a:chExt cx="13196686" cy="268376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2" y="880717"/>
                <a:ext cx="6552673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외부고객 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7536525" y="883264"/>
                <a:ext cx="6552673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내부고객 청렴도</a:t>
                </a: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3677085-E5BB-5F2A-AF25-3CD95C5E9C3E}"/>
              </a:ext>
            </a:extLst>
          </p:cNvPr>
          <p:cNvGrpSpPr/>
          <p:nvPr/>
        </p:nvGrpSpPr>
        <p:grpSpPr>
          <a:xfrm>
            <a:off x="6130947" y="1120906"/>
            <a:ext cx="2629932" cy="241814"/>
            <a:chOff x="13493078" y="3291925"/>
            <a:chExt cx="6555985" cy="266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3848A8EB-C3BA-4D79-9DEF-C87F7A93D888}"/>
                </a:ext>
              </a:extLst>
            </p:cNvPr>
            <p:cNvSpPr/>
            <p:nvPr/>
          </p:nvSpPr>
          <p:spPr>
            <a:xfrm>
              <a:off x="13493078" y="3292721"/>
              <a:ext cx="2108938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2-1.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경영기획</a:t>
              </a: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8F808EE7-B3AF-6401-5B08-958AC24A1E6F}"/>
                </a:ext>
              </a:extLst>
            </p:cNvPr>
            <p:cNvSpPr/>
            <p:nvPr/>
          </p:nvSpPr>
          <p:spPr>
            <a:xfrm>
              <a:off x="15710370" y="3292723"/>
              <a:ext cx="2108938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2-2.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임대사업</a:t>
              </a: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7F609EA-BF8E-BDF0-D5DC-2F8E22C60AC0}"/>
                </a:ext>
              </a:extLst>
            </p:cNvPr>
            <p:cNvSpPr/>
            <p:nvPr/>
          </p:nvSpPr>
          <p:spPr>
            <a:xfrm>
              <a:off x="17940125" y="3291925"/>
              <a:ext cx="2108938" cy="265828"/>
            </a:xfrm>
            <a:prstGeom prst="rect">
              <a:avLst/>
            </a:prstGeom>
            <a:solidFill>
              <a:srgbClr val="0077FA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2-3.</a:t>
              </a:r>
              <a:r>
                <a:rPr lang="ko-KR" altLang="en-US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주차관리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B15929B0-0AE7-CF48-FBF6-102345A1F9EB}"/>
              </a:ext>
            </a:extLst>
          </p:cNvPr>
          <p:cNvGrpSpPr/>
          <p:nvPr/>
        </p:nvGrpSpPr>
        <p:grpSpPr>
          <a:xfrm>
            <a:off x="8811966" y="1110746"/>
            <a:ext cx="2583769" cy="250780"/>
            <a:chOff x="7088503" y="2998431"/>
            <a:chExt cx="6440908" cy="276512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EA6FEFD-7C12-CE86-C298-3682E728823E}"/>
                </a:ext>
              </a:extLst>
            </p:cNvPr>
            <p:cNvSpPr/>
            <p:nvPr/>
          </p:nvSpPr>
          <p:spPr>
            <a:xfrm>
              <a:off x="7088503" y="3009115"/>
              <a:ext cx="2064067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2-4.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안전관리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1FB2BF43-EDAF-892C-9738-77F313D29240}"/>
                </a:ext>
              </a:extLst>
            </p:cNvPr>
            <p:cNvSpPr/>
            <p:nvPr/>
          </p:nvSpPr>
          <p:spPr>
            <a:xfrm>
              <a:off x="11420473" y="2998431"/>
              <a:ext cx="2108938" cy="26582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2.-6.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문화체육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BF1117-22C8-67F8-F85A-900EF1225CE8}"/>
                </a:ext>
              </a:extLst>
            </p:cNvPr>
            <p:cNvSpPr/>
            <p:nvPr/>
          </p:nvSpPr>
          <p:spPr>
            <a:xfrm>
              <a:off x="9246151" y="3008171"/>
              <a:ext cx="2064067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2-5.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시설관리</a:t>
              </a:r>
            </a:p>
          </p:txBody>
        </p:sp>
      </p:grp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012C8D3F-19D2-D604-3E01-97813ED4BC9A}"/>
              </a:ext>
            </a:extLst>
          </p:cNvPr>
          <p:cNvGraphicFramePr>
            <a:graphicFrameLocks noGrp="1"/>
          </p:cNvGraphicFramePr>
          <p:nvPr/>
        </p:nvGraphicFramePr>
        <p:xfrm>
          <a:off x="831300" y="5064769"/>
          <a:ext cx="10552186" cy="1462625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84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0186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종합평균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투명성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금품요구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향응요구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청탁요구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직위편의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솔선수범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예산집행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주차관리팀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86.7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91.9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91.1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88.9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내부 청렴도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88.8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757112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GAP</a:t>
                      </a: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-2.1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-2.8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-2.3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-2.4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981890"/>
                  </a:ext>
                </a:extLst>
              </a:tr>
            </a:tbl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80D45C71-DBBA-80E6-799C-7157AEAE5932}"/>
              </a:ext>
            </a:extLst>
          </p:cNvPr>
          <p:cNvGraphicFramePr>
            <a:graphicFrameLocks/>
          </p:cNvGraphicFramePr>
          <p:nvPr/>
        </p:nvGraphicFramePr>
        <p:xfrm>
          <a:off x="1701746" y="2763669"/>
          <a:ext cx="9699601" cy="229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9" name="그룹 18">
            <a:extLst>
              <a:ext uri="{FF2B5EF4-FFF2-40B4-BE49-F238E27FC236}">
                <a16:creationId xmlns:a16="http://schemas.microsoft.com/office/drawing/2014/main" id="{D3C752D3-E0A8-82E6-2AB4-E1871190C9DF}"/>
              </a:ext>
            </a:extLst>
          </p:cNvPr>
          <p:cNvGrpSpPr/>
          <p:nvPr/>
        </p:nvGrpSpPr>
        <p:grpSpPr>
          <a:xfrm>
            <a:off x="5158131" y="2399144"/>
            <a:ext cx="3534148" cy="294791"/>
            <a:chOff x="7157100" y="2776465"/>
            <a:chExt cx="2207761" cy="294791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0455D1D8-80C2-4BF3-4496-2EC682801A6E}"/>
                </a:ext>
              </a:extLst>
            </p:cNvPr>
            <p:cNvSpPr/>
            <p:nvPr/>
          </p:nvSpPr>
          <p:spPr>
            <a:xfrm>
              <a:off x="7157100" y="2853979"/>
              <a:ext cx="226192" cy="14217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CABD3EB-DA2F-3313-67CD-188D758F0AAA}"/>
                </a:ext>
              </a:extLst>
            </p:cNvPr>
            <p:cNvSpPr/>
            <p:nvPr/>
          </p:nvSpPr>
          <p:spPr>
            <a:xfrm>
              <a:off x="8288058" y="2853238"/>
              <a:ext cx="226192" cy="14217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E29C5D-C3E2-BEC3-211E-9B65C901134C}"/>
                </a:ext>
              </a:extLst>
            </p:cNvPr>
            <p:cNvSpPr txBox="1"/>
            <p:nvPr/>
          </p:nvSpPr>
          <p:spPr>
            <a:xfrm>
              <a:off x="7437419" y="2776465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내부청렴도 평균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182D99-AC97-3258-DBBC-C7E457A30DE8}"/>
                </a:ext>
              </a:extLst>
            </p:cNvPr>
            <p:cNvSpPr txBox="1"/>
            <p:nvPr/>
          </p:nvSpPr>
          <p:spPr>
            <a:xfrm>
              <a:off x="8542526" y="2792269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주차관리팀</a:t>
              </a:r>
            </a:p>
          </p:txBody>
        </p: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CB005E1-F634-B529-539C-5A69639C0143}"/>
              </a:ext>
            </a:extLst>
          </p:cNvPr>
          <p:cNvSpPr/>
          <p:nvPr/>
        </p:nvSpPr>
        <p:spPr>
          <a:xfrm>
            <a:off x="1917770" y="2364905"/>
            <a:ext cx="9465715" cy="268994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235279E6-CC8F-2422-79F6-3A76B724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3425938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02.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내부고객 청렴도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 -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주차관리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1490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안전관리팀 청렴도 평균은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91.0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점으로 내부고객 전체 청렴도 평균 점수보다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1.5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낮은 것으로 조사됨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안전관리팀 차원 별 점수 중 청탁요구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직위편의 차원을 제외한 나머지가 내부고객 전체 청렴도 평균보다 낮은 것으로 나타남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89462" cy="310162"/>
            <a:chOff x="889000" y="841195"/>
            <a:chExt cx="11675985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8" y="879076"/>
              <a:ext cx="11671357" cy="268376"/>
              <a:chOff x="892512" y="880717"/>
              <a:chExt cx="13196686" cy="268376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2" y="880717"/>
                <a:ext cx="6552673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외부고객 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7536525" y="883264"/>
                <a:ext cx="6552673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내부고객 청렴도</a:t>
                </a: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3677085-E5BB-5F2A-AF25-3CD95C5E9C3E}"/>
              </a:ext>
            </a:extLst>
          </p:cNvPr>
          <p:cNvGrpSpPr/>
          <p:nvPr/>
        </p:nvGrpSpPr>
        <p:grpSpPr>
          <a:xfrm>
            <a:off x="6130947" y="1120906"/>
            <a:ext cx="2629932" cy="241814"/>
            <a:chOff x="13493078" y="3291925"/>
            <a:chExt cx="6555985" cy="266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3848A8EB-C3BA-4D79-9DEF-C87F7A93D888}"/>
                </a:ext>
              </a:extLst>
            </p:cNvPr>
            <p:cNvSpPr/>
            <p:nvPr/>
          </p:nvSpPr>
          <p:spPr>
            <a:xfrm>
              <a:off x="13493078" y="3292721"/>
              <a:ext cx="2108938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2-1.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경영기획</a:t>
              </a: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8F808EE7-B3AF-6401-5B08-958AC24A1E6F}"/>
                </a:ext>
              </a:extLst>
            </p:cNvPr>
            <p:cNvSpPr/>
            <p:nvPr/>
          </p:nvSpPr>
          <p:spPr>
            <a:xfrm>
              <a:off x="15710370" y="3292723"/>
              <a:ext cx="2108938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2-2.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임대사업</a:t>
              </a: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7F609EA-BF8E-BDF0-D5DC-2F8E22C60AC0}"/>
                </a:ext>
              </a:extLst>
            </p:cNvPr>
            <p:cNvSpPr/>
            <p:nvPr/>
          </p:nvSpPr>
          <p:spPr>
            <a:xfrm>
              <a:off x="17940125" y="3291925"/>
              <a:ext cx="2108938" cy="265828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2-3.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주차관리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B15929B0-0AE7-CF48-FBF6-102345A1F9EB}"/>
              </a:ext>
            </a:extLst>
          </p:cNvPr>
          <p:cNvGrpSpPr/>
          <p:nvPr/>
        </p:nvGrpSpPr>
        <p:grpSpPr>
          <a:xfrm>
            <a:off x="8811966" y="1110746"/>
            <a:ext cx="2583769" cy="250780"/>
            <a:chOff x="7088503" y="2998431"/>
            <a:chExt cx="6440908" cy="276512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EA6FEFD-7C12-CE86-C298-3682E728823E}"/>
                </a:ext>
              </a:extLst>
            </p:cNvPr>
            <p:cNvSpPr/>
            <p:nvPr/>
          </p:nvSpPr>
          <p:spPr>
            <a:xfrm>
              <a:off x="7088503" y="3009115"/>
              <a:ext cx="2064067" cy="265828"/>
            </a:xfrm>
            <a:prstGeom prst="rect">
              <a:avLst/>
            </a:prstGeom>
            <a:solidFill>
              <a:srgbClr val="0077FA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2-4.</a:t>
              </a:r>
              <a:r>
                <a:rPr lang="ko-KR" altLang="en-US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안전관리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1FB2BF43-EDAF-892C-9738-77F313D29240}"/>
                </a:ext>
              </a:extLst>
            </p:cNvPr>
            <p:cNvSpPr/>
            <p:nvPr/>
          </p:nvSpPr>
          <p:spPr>
            <a:xfrm>
              <a:off x="11420473" y="2998431"/>
              <a:ext cx="2108938" cy="26582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2.-6.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문화체육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BF1117-22C8-67F8-F85A-900EF1225CE8}"/>
                </a:ext>
              </a:extLst>
            </p:cNvPr>
            <p:cNvSpPr/>
            <p:nvPr/>
          </p:nvSpPr>
          <p:spPr>
            <a:xfrm>
              <a:off x="9246151" y="3008171"/>
              <a:ext cx="2064067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2-5.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시설관리</a:t>
              </a:r>
            </a:p>
          </p:txBody>
        </p:sp>
      </p:grp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012C8D3F-19D2-D604-3E01-97813ED4B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552024"/>
              </p:ext>
            </p:extLst>
          </p:nvPr>
        </p:nvGraphicFramePr>
        <p:xfrm>
          <a:off x="831300" y="5064769"/>
          <a:ext cx="10552186" cy="1462625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84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0186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종합평균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>
                          <a:effectLst/>
                          <a:latin typeface="+mn-ea"/>
                          <a:ea typeface="+mn-ea"/>
                        </a:rPr>
                        <a:t>투명성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>
                          <a:effectLst/>
                          <a:latin typeface="+mn-ea"/>
                          <a:ea typeface="+mn-ea"/>
                        </a:rPr>
                        <a:t>금품요구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>
                          <a:effectLst/>
                          <a:latin typeface="+mn-ea"/>
                          <a:ea typeface="+mn-ea"/>
                        </a:rPr>
                        <a:t>향응요구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>
                          <a:effectLst/>
                          <a:latin typeface="+mn-ea"/>
                          <a:ea typeface="+mn-ea"/>
                        </a:rPr>
                        <a:t>청탁요구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>
                          <a:effectLst/>
                          <a:latin typeface="+mn-ea"/>
                          <a:ea typeface="+mn-ea"/>
                        </a:rPr>
                        <a:t>직위편의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>
                          <a:effectLst/>
                          <a:latin typeface="+mn-ea"/>
                          <a:ea typeface="+mn-ea"/>
                        </a:rPr>
                        <a:t>솔선수범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>
                          <a:effectLst/>
                          <a:latin typeface="+mn-ea"/>
                          <a:ea typeface="+mn-ea"/>
                        </a:rPr>
                        <a:t>예산집행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안전관리팀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91.0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87.1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85.3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내부 청렴도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88.8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757112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GAP</a:t>
                      </a: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-0.1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-0.5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-2.2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-4.8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981890"/>
                  </a:ext>
                </a:extLst>
              </a:tr>
            </a:tbl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80D45C71-DBBA-80E6-799C-7157AEAE5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042011"/>
              </p:ext>
            </p:extLst>
          </p:nvPr>
        </p:nvGraphicFramePr>
        <p:xfrm>
          <a:off x="1701746" y="2763669"/>
          <a:ext cx="9699601" cy="229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9" name="그룹 18">
            <a:extLst>
              <a:ext uri="{FF2B5EF4-FFF2-40B4-BE49-F238E27FC236}">
                <a16:creationId xmlns:a16="http://schemas.microsoft.com/office/drawing/2014/main" id="{D3C752D3-E0A8-82E6-2AB4-E1871190C9DF}"/>
              </a:ext>
            </a:extLst>
          </p:cNvPr>
          <p:cNvGrpSpPr/>
          <p:nvPr/>
        </p:nvGrpSpPr>
        <p:grpSpPr>
          <a:xfrm>
            <a:off x="5158131" y="2399144"/>
            <a:ext cx="3534148" cy="294791"/>
            <a:chOff x="7157100" y="2776465"/>
            <a:chExt cx="2207761" cy="294791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0455D1D8-80C2-4BF3-4496-2EC682801A6E}"/>
                </a:ext>
              </a:extLst>
            </p:cNvPr>
            <p:cNvSpPr/>
            <p:nvPr/>
          </p:nvSpPr>
          <p:spPr>
            <a:xfrm>
              <a:off x="7157100" y="2853979"/>
              <a:ext cx="226192" cy="14217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CABD3EB-DA2F-3313-67CD-188D758F0AAA}"/>
                </a:ext>
              </a:extLst>
            </p:cNvPr>
            <p:cNvSpPr/>
            <p:nvPr/>
          </p:nvSpPr>
          <p:spPr>
            <a:xfrm>
              <a:off x="8288058" y="2853238"/>
              <a:ext cx="226192" cy="142178"/>
            </a:xfrm>
            <a:prstGeom prst="rect">
              <a:avLst/>
            </a:prstGeom>
            <a:solidFill>
              <a:srgbClr val="FE66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E29C5D-C3E2-BEC3-211E-9B65C901134C}"/>
                </a:ext>
              </a:extLst>
            </p:cNvPr>
            <p:cNvSpPr txBox="1"/>
            <p:nvPr/>
          </p:nvSpPr>
          <p:spPr>
            <a:xfrm>
              <a:off x="7437419" y="2776465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내부청렴도 평균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182D99-AC97-3258-DBBC-C7E457A30DE8}"/>
                </a:ext>
              </a:extLst>
            </p:cNvPr>
            <p:cNvSpPr txBox="1"/>
            <p:nvPr/>
          </p:nvSpPr>
          <p:spPr>
            <a:xfrm>
              <a:off x="8542526" y="2792269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안전관리팀</a:t>
              </a:r>
            </a:p>
          </p:txBody>
        </p: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CB005E1-F634-B529-539C-5A69639C0143}"/>
              </a:ext>
            </a:extLst>
          </p:cNvPr>
          <p:cNvSpPr/>
          <p:nvPr/>
        </p:nvSpPr>
        <p:spPr>
          <a:xfrm>
            <a:off x="1917770" y="2364905"/>
            <a:ext cx="9465715" cy="268994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ACB13EA8-B1DA-7B17-2C2A-9171DEB88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3425938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02.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내부고객 청렴도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 -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안전관리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7523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시설관리팀 청렴도 평균은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92.7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점으로 내부고객 전체 청렴도 평균 점수보다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0.2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높은 것으로 조사됨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시설관리팀 차원 별 점수를 살펴보면 투명성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향응요구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, 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청탁요구 차원을 제외한 나머지가 내부고객 전체 청렴도 평균보다 높은 것으로 나타남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89462" cy="310162"/>
            <a:chOff x="889000" y="841195"/>
            <a:chExt cx="11675985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8" y="879076"/>
              <a:ext cx="11671357" cy="268376"/>
              <a:chOff x="892512" y="880717"/>
              <a:chExt cx="13196686" cy="268376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2" y="880717"/>
                <a:ext cx="6552673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외부고객 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7536525" y="883264"/>
                <a:ext cx="6552673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내부고객 청렴도</a:t>
                </a: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3677085-E5BB-5F2A-AF25-3CD95C5E9C3E}"/>
              </a:ext>
            </a:extLst>
          </p:cNvPr>
          <p:cNvGrpSpPr/>
          <p:nvPr/>
        </p:nvGrpSpPr>
        <p:grpSpPr>
          <a:xfrm>
            <a:off x="6130947" y="1120906"/>
            <a:ext cx="2629932" cy="241814"/>
            <a:chOff x="13493078" y="3291925"/>
            <a:chExt cx="6555985" cy="266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3848A8EB-C3BA-4D79-9DEF-C87F7A93D888}"/>
                </a:ext>
              </a:extLst>
            </p:cNvPr>
            <p:cNvSpPr/>
            <p:nvPr/>
          </p:nvSpPr>
          <p:spPr>
            <a:xfrm>
              <a:off x="13493078" y="3292721"/>
              <a:ext cx="2108938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2-1.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경영기획</a:t>
              </a: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8F808EE7-B3AF-6401-5B08-958AC24A1E6F}"/>
                </a:ext>
              </a:extLst>
            </p:cNvPr>
            <p:cNvSpPr/>
            <p:nvPr/>
          </p:nvSpPr>
          <p:spPr>
            <a:xfrm>
              <a:off x="15710370" y="3292723"/>
              <a:ext cx="2108938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2-2.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임대사업</a:t>
              </a: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7F609EA-BF8E-BDF0-D5DC-2F8E22C60AC0}"/>
                </a:ext>
              </a:extLst>
            </p:cNvPr>
            <p:cNvSpPr/>
            <p:nvPr/>
          </p:nvSpPr>
          <p:spPr>
            <a:xfrm>
              <a:off x="17940125" y="3291925"/>
              <a:ext cx="2108938" cy="26582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2-3.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주차관리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B15929B0-0AE7-CF48-FBF6-102345A1F9EB}"/>
              </a:ext>
            </a:extLst>
          </p:cNvPr>
          <p:cNvGrpSpPr/>
          <p:nvPr/>
        </p:nvGrpSpPr>
        <p:grpSpPr>
          <a:xfrm>
            <a:off x="8811966" y="1110746"/>
            <a:ext cx="2583769" cy="250780"/>
            <a:chOff x="7088503" y="2998431"/>
            <a:chExt cx="6440908" cy="276512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EA6FEFD-7C12-CE86-C298-3682E728823E}"/>
                </a:ext>
              </a:extLst>
            </p:cNvPr>
            <p:cNvSpPr/>
            <p:nvPr/>
          </p:nvSpPr>
          <p:spPr>
            <a:xfrm>
              <a:off x="7088503" y="3009115"/>
              <a:ext cx="2064067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2-4.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안전관리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1FB2BF43-EDAF-892C-9738-77F313D29240}"/>
                </a:ext>
              </a:extLst>
            </p:cNvPr>
            <p:cNvSpPr/>
            <p:nvPr/>
          </p:nvSpPr>
          <p:spPr>
            <a:xfrm>
              <a:off x="11420473" y="2998431"/>
              <a:ext cx="2108938" cy="26582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2.-6.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문화체육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BF1117-22C8-67F8-F85A-900EF1225CE8}"/>
                </a:ext>
              </a:extLst>
            </p:cNvPr>
            <p:cNvSpPr/>
            <p:nvPr/>
          </p:nvSpPr>
          <p:spPr>
            <a:xfrm>
              <a:off x="9246151" y="3008171"/>
              <a:ext cx="2064067" cy="265828"/>
            </a:xfrm>
            <a:prstGeom prst="rect">
              <a:avLst/>
            </a:prstGeom>
            <a:solidFill>
              <a:srgbClr val="0077FA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2-5.</a:t>
              </a:r>
              <a:r>
                <a:rPr lang="ko-KR" altLang="en-US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시설관리</a:t>
              </a:r>
            </a:p>
          </p:txBody>
        </p:sp>
      </p:grp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012C8D3F-19D2-D604-3E01-97813ED4B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650017"/>
              </p:ext>
            </p:extLst>
          </p:nvPr>
        </p:nvGraphicFramePr>
        <p:xfrm>
          <a:off x="831300" y="5064769"/>
          <a:ext cx="10552186" cy="1462625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84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0186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종합평균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투명성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금품요구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향응요구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청탁요구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직위편의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솔선수범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예산집행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시설관리팀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88.0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91.3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내부 청렴도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88.8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757112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GAP</a:t>
                      </a: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-0.8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981890"/>
                  </a:ext>
                </a:extLst>
              </a:tr>
            </a:tbl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80D45C71-DBBA-80E6-799C-7157AEAE5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092621"/>
              </p:ext>
            </p:extLst>
          </p:nvPr>
        </p:nvGraphicFramePr>
        <p:xfrm>
          <a:off x="1701746" y="2763669"/>
          <a:ext cx="9699601" cy="229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9" name="그룹 18">
            <a:extLst>
              <a:ext uri="{FF2B5EF4-FFF2-40B4-BE49-F238E27FC236}">
                <a16:creationId xmlns:a16="http://schemas.microsoft.com/office/drawing/2014/main" id="{D3C752D3-E0A8-82E6-2AB4-E1871190C9DF}"/>
              </a:ext>
            </a:extLst>
          </p:cNvPr>
          <p:cNvGrpSpPr/>
          <p:nvPr/>
        </p:nvGrpSpPr>
        <p:grpSpPr>
          <a:xfrm>
            <a:off x="5158131" y="2399144"/>
            <a:ext cx="3534148" cy="294791"/>
            <a:chOff x="7157100" y="2776465"/>
            <a:chExt cx="2207761" cy="294791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0455D1D8-80C2-4BF3-4496-2EC682801A6E}"/>
                </a:ext>
              </a:extLst>
            </p:cNvPr>
            <p:cNvSpPr/>
            <p:nvPr/>
          </p:nvSpPr>
          <p:spPr>
            <a:xfrm>
              <a:off x="7157100" y="2853979"/>
              <a:ext cx="226192" cy="14217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CABD3EB-DA2F-3313-67CD-188D758F0AAA}"/>
                </a:ext>
              </a:extLst>
            </p:cNvPr>
            <p:cNvSpPr/>
            <p:nvPr/>
          </p:nvSpPr>
          <p:spPr>
            <a:xfrm>
              <a:off x="8288058" y="2853238"/>
              <a:ext cx="226192" cy="14217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E29C5D-C3E2-BEC3-211E-9B65C901134C}"/>
                </a:ext>
              </a:extLst>
            </p:cNvPr>
            <p:cNvSpPr txBox="1"/>
            <p:nvPr/>
          </p:nvSpPr>
          <p:spPr>
            <a:xfrm>
              <a:off x="7437419" y="2776465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내부청렴도 평균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182D99-AC97-3258-DBBC-C7E457A30DE8}"/>
                </a:ext>
              </a:extLst>
            </p:cNvPr>
            <p:cNvSpPr txBox="1"/>
            <p:nvPr/>
          </p:nvSpPr>
          <p:spPr>
            <a:xfrm>
              <a:off x="8542526" y="2792269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시설관리팀</a:t>
              </a:r>
            </a:p>
          </p:txBody>
        </p: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CB005E1-F634-B529-539C-5A69639C0143}"/>
              </a:ext>
            </a:extLst>
          </p:cNvPr>
          <p:cNvSpPr/>
          <p:nvPr/>
        </p:nvSpPr>
        <p:spPr>
          <a:xfrm>
            <a:off x="1917770" y="2364905"/>
            <a:ext cx="9465715" cy="268994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9B94C811-5CC1-CE9A-7776-71792431C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3425938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02.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내부고객 청렴도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 -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시설관리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9482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67">
            <a:extLst>
              <a:ext uri="{FF2B5EF4-FFF2-40B4-BE49-F238E27FC236}">
                <a16:creationId xmlns:a16="http://schemas.microsoft.com/office/drawing/2014/main" id="{71E71C3D-1C28-ACC1-706B-C04F7644D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4" y="1552623"/>
            <a:ext cx="10579454" cy="12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51246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2023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년 문화체육팀 청렴도 평균은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94.0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점으로 내부고객 전체 청렴도 평균 점수보다 </a:t>
            </a:r>
            <a:r>
              <a:rPr lang="en-US" altLang="ko-KR" sz="1270" dirty="0">
                <a:solidFill>
                  <a:srgbClr val="000000"/>
                </a:solidFill>
                <a:latin typeface="Pretendard"/>
                <a:ea typeface="Pretendard"/>
              </a:rPr>
              <a:t>1.5</a:t>
            </a: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점 높은 것으로 조사됨</a:t>
            </a:r>
          </a:p>
          <a:p>
            <a:pPr marL="275017" indent="-275017" defTabSz="930277" fontAlgn="base">
              <a:lnSpc>
                <a:spcPct val="150000"/>
              </a:lnSpc>
              <a:spcAft>
                <a:spcPct val="0"/>
              </a:spcAft>
              <a:tabLst>
                <a:tab pos="366691" algn="l"/>
                <a:tab pos="834219" algn="l"/>
              </a:tabLst>
              <a:defRPr/>
            </a:pPr>
            <a:r>
              <a:rPr lang="ko-KR" altLang="en-US" sz="1270" dirty="0">
                <a:solidFill>
                  <a:srgbClr val="000000"/>
                </a:solidFill>
                <a:latin typeface="Pretendard"/>
                <a:ea typeface="Pretendard"/>
              </a:rPr>
              <a:t>○ 문화체육팀 차원 별 점수를 살펴보면 직위편의 차원을 제외한 모든 차원의 점수가 평균 보다 높은 것으로 나타남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E128718-9410-1960-0397-DE69AAE3D73F}"/>
              </a:ext>
            </a:extLst>
          </p:cNvPr>
          <p:cNvGrpSpPr/>
          <p:nvPr/>
        </p:nvGrpSpPr>
        <p:grpSpPr>
          <a:xfrm>
            <a:off x="806273" y="763097"/>
            <a:ext cx="10589462" cy="310162"/>
            <a:chOff x="889000" y="841195"/>
            <a:chExt cx="11675985" cy="341986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0E9AF284-3DC8-D76D-541C-3F2C6739E5CE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2E8FEF5-59D8-D29A-AE7D-9B8CD55958B1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03ED7D7C-7759-B17F-E974-92F7DB4F1E22}"/>
                </a:ext>
              </a:extLst>
            </p:cNvPr>
            <p:cNvGrpSpPr/>
            <p:nvPr/>
          </p:nvGrpSpPr>
          <p:grpSpPr>
            <a:xfrm>
              <a:off x="893628" y="879076"/>
              <a:ext cx="11671357" cy="268376"/>
              <a:chOff x="892512" y="880717"/>
              <a:chExt cx="13196686" cy="268376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E7068A3-AA84-F3FE-6D2F-E93D1964532C}"/>
                  </a:ext>
                </a:extLst>
              </p:cNvPr>
              <p:cNvSpPr/>
              <p:nvPr/>
            </p:nvSpPr>
            <p:spPr>
              <a:xfrm>
                <a:off x="892512" y="880717"/>
                <a:ext cx="6552673" cy="265829"/>
              </a:xfrm>
              <a:prstGeom prst="rect">
                <a:avLst/>
              </a:prstGeom>
              <a:solidFill>
                <a:srgbClr val="DCE6F2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lang="ko-KR" altLang="en-US" sz="1088" kern="0" dirty="0">
                    <a:solidFill>
                      <a:schemeClr val="tx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외부고객 청렴도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A507A62-A6F3-68A7-7BD8-59757D0FB7D1}"/>
                  </a:ext>
                </a:extLst>
              </p:cNvPr>
              <p:cNvSpPr/>
              <p:nvPr/>
            </p:nvSpPr>
            <p:spPr>
              <a:xfrm>
                <a:off x="7536525" y="883264"/>
                <a:ext cx="6552673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defTabSz="930277">
                  <a:lnSpc>
                    <a:spcPct val="150000"/>
                  </a:lnSpc>
                  <a:spcBef>
                    <a:spcPct val="20000"/>
                  </a:spcBef>
                  <a:buClr>
                    <a:srgbClr val="24A3E1"/>
                  </a:buClr>
                </a:pPr>
                <a:r>
                  <a:rPr lang="en-US" altLang="ko-KR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lang="ko-KR" altLang="en-US" sz="1088" kern="0" dirty="0">
                    <a:solidFill>
                      <a:schemeClr val="bg1"/>
                    </a:solidFill>
                    <a:latin typeface="Pretendard"/>
                    <a:ea typeface="Pretendard"/>
                    <a:cs typeface="Pretendard Black" panose="02000A03000000020004" pitchFamily="50" charset="-127"/>
                  </a:rPr>
                  <a:t>내부고객 청렴도</a:t>
                </a: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3677085-E5BB-5F2A-AF25-3CD95C5E9C3E}"/>
              </a:ext>
            </a:extLst>
          </p:cNvPr>
          <p:cNvGrpSpPr/>
          <p:nvPr/>
        </p:nvGrpSpPr>
        <p:grpSpPr>
          <a:xfrm>
            <a:off x="6130947" y="1120906"/>
            <a:ext cx="2629932" cy="241814"/>
            <a:chOff x="13493078" y="3291925"/>
            <a:chExt cx="6555985" cy="266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3848A8EB-C3BA-4D79-9DEF-C87F7A93D888}"/>
                </a:ext>
              </a:extLst>
            </p:cNvPr>
            <p:cNvSpPr/>
            <p:nvPr/>
          </p:nvSpPr>
          <p:spPr>
            <a:xfrm>
              <a:off x="13493078" y="3292721"/>
              <a:ext cx="2108938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2-1.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경영기획</a:t>
              </a: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8F808EE7-B3AF-6401-5B08-958AC24A1E6F}"/>
                </a:ext>
              </a:extLst>
            </p:cNvPr>
            <p:cNvSpPr/>
            <p:nvPr/>
          </p:nvSpPr>
          <p:spPr>
            <a:xfrm>
              <a:off x="15710370" y="3292723"/>
              <a:ext cx="2108938" cy="265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2-2.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임대사업</a:t>
              </a: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7F609EA-BF8E-BDF0-D5DC-2F8E22C60AC0}"/>
                </a:ext>
              </a:extLst>
            </p:cNvPr>
            <p:cNvSpPr/>
            <p:nvPr/>
          </p:nvSpPr>
          <p:spPr>
            <a:xfrm>
              <a:off x="17940125" y="3291925"/>
              <a:ext cx="2108938" cy="26582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2-3.</a:t>
              </a:r>
              <a:r>
                <a:rPr lang="ko-KR" altLang="en-US" sz="1088" kern="0" spc="-150" dirty="0">
                  <a:solidFill>
                    <a:schemeClr val="tx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주차관리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B15929B0-0AE7-CF48-FBF6-102345A1F9EB}"/>
              </a:ext>
            </a:extLst>
          </p:cNvPr>
          <p:cNvGrpSpPr/>
          <p:nvPr/>
        </p:nvGrpSpPr>
        <p:grpSpPr>
          <a:xfrm>
            <a:off x="8811966" y="1110746"/>
            <a:ext cx="2583769" cy="250780"/>
            <a:chOff x="7088503" y="2998431"/>
            <a:chExt cx="6440908" cy="276512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EA6FEFD-7C12-CE86-C298-3682E728823E}"/>
                </a:ext>
              </a:extLst>
            </p:cNvPr>
            <p:cNvSpPr/>
            <p:nvPr/>
          </p:nvSpPr>
          <p:spPr>
            <a:xfrm>
              <a:off x="7088503" y="3009115"/>
              <a:ext cx="2064067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2-4.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안전관리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1FB2BF43-EDAF-892C-9738-77F313D29240}"/>
                </a:ext>
              </a:extLst>
            </p:cNvPr>
            <p:cNvSpPr/>
            <p:nvPr/>
          </p:nvSpPr>
          <p:spPr>
            <a:xfrm>
              <a:off x="11420473" y="2998431"/>
              <a:ext cx="2108938" cy="265828"/>
            </a:xfrm>
            <a:prstGeom prst="rect">
              <a:avLst/>
            </a:prstGeom>
            <a:solidFill>
              <a:srgbClr val="0077FA"/>
            </a:solidFill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2.-6.</a:t>
              </a:r>
              <a:r>
                <a:rPr lang="ko-KR" altLang="en-US" sz="1088" kern="0" spc="-150" dirty="0">
                  <a:solidFill>
                    <a:schemeClr val="bg1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문화체육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2BF1117-22C8-67F8-F85A-900EF1225CE8}"/>
                </a:ext>
              </a:extLst>
            </p:cNvPr>
            <p:cNvSpPr/>
            <p:nvPr/>
          </p:nvSpPr>
          <p:spPr>
            <a:xfrm>
              <a:off x="9246151" y="3008171"/>
              <a:ext cx="2064067" cy="265828"/>
            </a:xfrm>
            <a:prstGeom prst="rect">
              <a:avLst/>
            </a:prstGeom>
            <a:noFill/>
            <a:ln w="3175">
              <a:solidFill>
                <a:srgbClr val="0077FA"/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3985171"/>
                        <a:gd name="connsiteY0" fmla="*/ 0 h 446997"/>
                        <a:gd name="connsiteX1" fmla="*/ 3985171 w 3985171"/>
                        <a:gd name="connsiteY1" fmla="*/ 0 h 446997"/>
                        <a:gd name="connsiteX2" fmla="*/ 3985171 w 3985171"/>
                        <a:gd name="connsiteY2" fmla="*/ 446997 h 446997"/>
                        <a:gd name="connsiteX3" fmla="*/ 0 w 3985171"/>
                        <a:gd name="connsiteY3" fmla="*/ 446997 h 446997"/>
                        <a:gd name="connsiteX4" fmla="*/ 0 w 3985171"/>
                        <a:gd name="connsiteY4" fmla="*/ 0 h 446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85171" h="446997" fill="none" extrusionOk="0">
                          <a:moveTo>
                            <a:pt x="0" y="0"/>
                          </a:moveTo>
                          <a:cubicBezTo>
                            <a:pt x="1986361" y="-23452"/>
                            <a:pt x="2751796" y="162666"/>
                            <a:pt x="3985171" y="0"/>
                          </a:cubicBezTo>
                          <a:cubicBezTo>
                            <a:pt x="3946776" y="112687"/>
                            <a:pt x="3999946" y="315196"/>
                            <a:pt x="3985171" y="446997"/>
                          </a:cubicBezTo>
                          <a:cubicBezTo>
                            <a:pt x="3458015" y="492095"/>
                            <a:pt x="1379528" y="464401"/>
                            <a:pt x="0" y="446997"/>
                          </a:cubicBezTo>
                          <a:cubicBezTo>
                            <a:pt x="16534" y="226581"/>
                            <a:pt x="-17877" y="219742"/>
                            <a:pt x="0" y="0"/>
                          </a:cubicBezTo>
                          <a:close/>
                        </a:path>
                        <a:path w="3985171" h="446997" stroke="0" extrusionOk="0">
                          <a:moveTo>
                            <a:pt x="0" y="0"/>
                          </a:moveTo>
                          <a:cubicBezTo>
                            <a:pt x="476082" y="166220"/>
                            <a:pt x="2005295" y="88627"/>
                            <a:pt x="3985171" y="0"/>
                          </a:cubicBezTo>
                          <a:cubicBezTo>
                            <a:pt x="4009248" y="171061"/>
                            <a:pt x="3971164" y="373692"/>
                            <a:pt x="3985171" y="446997"/>
                          </a:cubicBezTo>
                          <a:cubicBezTo>
                            <a:pt x="2405052" y="615008"/>
                            <a:pt x="1042395" y="389118"/>
                            <a:pt x="0" y="446997"/>
                          </a:cubicBezTo>
                          <a:cubicBezTo>
                            <a:pt x="-15838" y="236724"/>
                            <a:pt x="27167" y="2207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dist" defTabSz="9302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2-5.</a:t>
              </a:r>
              <a:r>
                <a:rPr lang="ko-KR" altLang="en-US" sz="1088" kern="0" spc="-150" dirty="0">
                  <a:solidFill>
                    <a:prstClr val="black"/>
                  </a:solidFill>
                  <a:latin typeface="Pretendard"/>
                  <a:ea typeface="Pretendard"/>
                  <a:cs typeface="Pretendard Black" panose="02000A03000000020004" pitchFamily="50" charset="-127"/>
                </a:rPr>
                <a:t>시설관리</a:t>
              </a:r>
            </a:p>
          </p:txBody>
        </p:sp>
      </p:grp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012C8D3F-19D2-D604-3E01-97813ED4B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488931"/>
              </p:ext>
            </p:extLst>
          </p:nvPr>
        </p:nvGraphicFramePr>
        <p:xfrm>
          <a:off x="831300" y="5064769"/>
          <a:ext cx="10552186" cy="1462625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84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834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0186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종합평균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투명성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금품요구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향응요구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청탁요구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직위편의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솔선수범</a:t>
                      </a:r>
                      <a:endParaRPr lang="en-US" altLang="ko-KR" sz="120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u="none" strike="noStrike" dirty="0">
                          <a:effectLst/>
                          <a:latin typeface="+mn-ea"/>
                          <a:ea typeface="+mn-ea"/>
                        </a:rPr>
                        <a:t>예산집행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문화체육팀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96.0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내부 청렴도</a:t>
                      </a:r>
                      <a:endParaRPr lang="en-US" altLang="ko-KR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88.8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757112"/>
                  </a:ext>
                </a:extLst>
              </a:tr>
              <a:tr h="3108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GAP</a:t>
                      </a:r>
                    </a:p>
                  </a:txBody>
                  <a:tcPr marL="9412" marR="9412" marT="9412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-1.4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981890"/>
                  </a:ext>
                </a:extLst>
              </a:tr>
            </a:tbl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80D45C71-DBBA-80E6-799C-7157AEAE5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952421"/>
              </p:ext>
            </p:extLst>
          </p:nvPr>
        </p:nvGraphicFramePr>
        <p:xfrm>
          <a:off x="1701746" y="2763669"/>
          <a:ext cx="9699601" cy="229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9" name="그룹 18">
            <a:extLst>
              <a:ext uri="{FF2B5EF4-FFF2-40B4-BE49-F238E27FC236}">
                <a16:creationId xmlns:a16="http://schemas.microsoft.com/office/drawing/2014/main" id="{D3C752D3-E0A8-82E6-2AB4-E1871190C9DF}"/>
              </a:ext>
            </a:extLst>
          </p:cNvPr>
          <p:cNvGrpSpPr/>
          <p:nvPr/>
        </p:nvGrpSpPr>
        <p:grpSpPr>
          <a:xfrm>
            <a:off x="5158131" y="2399144"/>
            <a:ext cx="3534148" cy="294791"/>
            <a:chOff x="7157100" y="2776465"/>
            <a:chExt cx="2207761" cy="294791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0455D1D8-80C2-4BF3-4496-2EC682801A6E}"/>
                </a:ext>
              </a:extLst>
            </p:cNvPr>
            <p:cNvSpPr/>
            <p:nvPr/>
          </p:nvSpPr>
          <p:spPr>
            <a:xfrm>
              <a:off x="7157100" y="2853979"/>
              <a:ext cx="226192" cy="14217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CABD3EB-DA2F-3313-67CD-188D758F0AAA}"/>
                </a:ext>
              </a:extLst>
            </p:cNvPr>
            <p:cNvSpPr/>
            <p:nvPr/>
          </p:nvSpPr>
          <p:spPr>
            <a:xfrm>
              <a:off x="8288058" y="2853238"/>
              <a:ext cx="226192" cy="1421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14" dirty="0"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E29C5D-C3E2-BEC3-211E-9B65C901134C}"/>
                </a:ext>
              </a:extLst>
            </p:cNvPr>
            <p:cNvSpPr txBox="1"/>
            <p:nvPr/>
          </p:nvSpPr>
          <p:spPr>
            <a:xfrm>
              <a:off x="7437419" y="2776465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내부청렴도 평균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182D99-AC97-3258-DBBC-C7E457A30DE8}"/>
                </a:ext>
              </a:extLst>
            </p:cNvPr>
            <p:cNvSpPr txBox="1"/>
            <p:nvPr/>
          </p:nvSpPr>
          <p:spPr>
            <a:xfrm>
              <a:off x="8542526" y="2792269"/>
              <a:ext cx="822335" cy="278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13" dirty="0">
                  <a:latin typeface="+mn-ea"/>
                </a:rPr>
                <a:t>문화체육팀</a:t>
              </a:r>
            </a:p>
          </p:txBody>
        </p: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CB005E1-F634-B529-539C-5A69639C0143}"/>
              </a:ext>
            </a:extLst>
          </p:cNvPr>
          <p:cNvSpPr/>
          <p:nvPr/>
        </p:nvSpPr>
        <p:spPr>
          <a:xfrm>
            <a:off x="1917770" y="2364905"/>
            <a:ext cx="9465715" cy="268994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929712"/>
                      <a:gd name="connsiteY0" fmla="*/ 0 h 2704425"/>
                      <a:gd name="connsiteX1" fmla="*/ 8929712 w 8929712"/>
                      <a:gd name="connsiteY1" fmla="*/ 0 h 2704425"/>
                      <a:gd name="connsiteX2" fmla="*/ 8929712 w 8929712"/>
                      <a:gd name="connsiteY2" fmla="*/ 2704425 h 2704425"/>
                      <a:gd name="connsiteX3" fmla="*/ 0 w 8929712"/>
                      <a:gd name="connsiteY3" fmla="*/ 2704425 h 2704425"/>
                      <a:gd name="connsiteX4" fmla="*/ 0 w 8929712"/>
                      <a:gd name="connsiteY4" fmla="*/ 0 h 270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29712" h="2704425" extrusionOk="0">
                        <a:moveTo>
                          <a:pt x="0" y="0"/>
                        </a:moveTo>
                        <a:cubicBezTo>
                          <a:pt x="3224656" y="166220"/>
                          <a:pt x="4659323" y="88627"/>
                          <a:pt x="8929712" y="0"/>
                        </a:cubicBezTo>
                        <a:cubicBezTo>
                          <a:pt x="8977077" y="452841"/>
                          <a:pt x="8798238" y="1466556"/>
                          <a:pt x="8929712" y="2704425"/>
                        </a:cubicBezTo>
                        <a:cubicBezTo>
                          <a:pt x="7385743" y="2872436"/>
                          <a:pt x="1325269" y="2646546"/>
                          <a:pt x="0" y="2704425"/>
                        </a:cubicBezTo>
                        <a:cubicBezTo>
                          <a:pt x="-91611" y="1474402"/>
                          <a:pt x="12738" y="11414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58" indent="-88958"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11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7070FADD-4C26-3519-3A20-C4E4A9D84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3425938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indent="-552846" defTabSz="1042474" fontAlgn="base">
              <a:spcAft>
                <a:spcPct val="0"/>
              </a:spcAft>
              <a:defRPr/>
            </a:pP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02.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내부고객 청렴도</a:t>
            </a:r>
            <a:r>
              <a:rPr lang="en-US" altLang="ko-KR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 -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문화체육</a:t>
            </a:r>
            <a:endParaRPr lang="ko-KR" altLang="en-US" sz="3265" b="1" dirty="0">
              <a:solidFill>
                <a:srgbClr val="004490"/>
              </a:solidFill>
              <a:latin typeface="Pretendard Black" panose="02000A03000000020004" pitchFamily="50" charset="-127"/>
              <a:ea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1342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625122" y="-351631"/>
            <a:ext cx="13440564" cy="7560318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2" name="Object 25">
            <a:extLst>
              <a:ext uri="{FF2B5EF4-FFF2-40B4-BE49-F238E27FC236}">
                <a16:creationId xmlns:a16="http://schemas.microsoft.com/office/drawing/2014/main" id="{C4680E63-A25E-81BB-D242-466ADE49A9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369" y="3844120"/>
            <a:ext cx="5716461" cy="19019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>
            <a:extLst>
              <a:ext uri="{FF2B5EF4-FFF2-40B4-BE49-F238E27FC236}">
                <a16:creationId xmlns:a16="http://schemas.microsoft.com/office/drawing/2014/main" id="{BB062F06-6771-FFB3-A773-AFC568C39B63}"/>
              </a:ext>
            </a:extLst>
          </p:cNvPr>
          <p:cNvGrpSpPr/>
          <p:nvPr/>
        </p:nvGrpSpPr>
        <p:grpSpPr>
          <a:xfrm>
            <a:off x="-1176808" y="738812"/>
            <a:ext cx="13525635" cy="6119188"/>
            <a:chOff x="-1176808" y="738812"/>
            <a:chExt cx="13525635" cy="6119188"/>
          </a:xfrm>
        </p:grpSpPr>
        <p:grpSp>
          <p:nvGrpSpPr>
            <p:cNvPr id="5" name="그룹 1003">
              <a:extLst>
                <a:ext uri="{FF2B5EF4-FFF2-40B4-BE49-F238E27FC236}">
                  <a16:creationId xmlns:a16="http://schemas.microsoft.com/office/drawing/2014/main" id="{D80445D7-07A9-B1ED-6889-83ACA7619FBC}"/>
                </a:ext>
              </a:extLst>
            </p:cNvPr>
            <p:cNvGrpSpPr/>
            <p:nvPr/>
          </p:nvGrpSpPr>
          <p:grpSpPr>
            <a:xfrm>
              <a:off x="2420180" y="6021289"/>
              <a:ext cx="419680" cy="50407"/>
              <a:chOff x="766525" y="4904408"/>
              <a:chExt cx="570969" cy="42857"/>
            </a:xfrm>
          </p:grpSpPr>
          <p:pic>
            <p:nvPicPr>
              <p:cNvPr id="8" name="Object 8">
                <a:extLst>
                  <a:ext uri="{FF2B5EF4-FFF2-40B4-BE49-F238E27FC236}">
                    <a16:creationId xmlns:a16="http://schemas.microsoft.com/office/drawing/2014/main" id="{DE28A406-ED64-344F-7EFC-8F1352204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2700000">
                <a:off x="766525" y="4904408"/>
                <a:ext cx="570969" cy="42857"/>
              </a:xfrm>
              <a:prstGeom prst="rect">
                <a:avLst/>
              </a:prstGeom>
            </p:spPr>
          </p:pic>
        </p:grpSp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1CE1A596-6AF1-3B62-6C17-F97F392A7E0C}"/>
                </a:ext>
              </a:extLst>
            </p:cNvPr>
            <p:cNvSpPr txBox="1"/>
            <p:nvPr/>
          </p:nvSpPr>
          <p:spPr>
            <a:xfrm>
              <a:off x="-240704" y="5912557"/>
              <a:ext cx="6169966" cy="9233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Contents</a:t>
              </a: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429F3938-1DC5-B392-94E6-FCE8B300E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103" y="5880291"/>
              <a:ext cx="283511" cy="307556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그룹 1006">
              <a:extLst>
                <a:ext uri="{FF2B5EF4-FFF2-40B4-BE49-F238E27FC236}">
                  <a16:creationId xmlns:a16="http://schemas.microsoft.com/office/drawing/2014/main" id="{7D8BB726-89D5-8C3F-BC70-094DE282E34F}"/>
                </a:ext>
              </a:extLst>
            </p:cNvPr>
            <p:cNvGrpSpPr/>
            <p:nvPr/>
          </p:nvGrpSpPr>
          <p:grpSpPr>
            <a:xfrm>
              <a:off x="-158350" y="738812"/>
              <a:ext cx="12507177" cy="14286"/>
              <a:chOff x="-237525" y="1108218"/>
              <a:chExt cx="18760765" cy="21429"/>
            </a:xfrm>
          </p:grpSpPr>
          <p:pic>
            <p:nvPicPr>
              <p:cNvPr id="26" name="Object 17">
                <a:extLst>
                  <a:ext uri="{FF2B5EF4-FFF2-40B4-BE49-F238E27FC236}">
                    <a16:creationId xmlns:a16="http://schemas.microsoft.com/office/drawing/2014/main" id="{3F8EDC44-E1F1-FBE3-3054-B5D09EBDF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-237525" y="1108218"/>
                <a:ext cx="18760765" cy="21429"/>
              </a:xfrm>
              <a:prstGeom prst="rect">
                <a:avLst/>
              </a:prstGeom>
            </p:spPr>
          </p:pic>
        </p:grpSp>
        <p:grpSp>
          <p:nvGrpSpPr>
            <p:cNvPr id="32" name="그룹 1002">
              <a:extLst>
                <a:ext uri="{FF2B5EF4-FFF2-40B4-BE49-F238E27FC236}">
                  <a16:creationId xmlns:a16="http://schemas.microsoft.com/office/drawing/2014/main" id="{36332961-3337-FACC-0FAF-3CC358BADE71}"/>
                </a:ext>
              </a:extLst>
            </p:cNvPr>
            <p:cNvGrpSpPr/>
            <p:nvPr/>
          </p:nvGrpSpPr>
          <p:grpSpPr>
            <a:xfrm>
              <a:off x="3454" y="751896"/>
              <a:ext cx="6718021" cy="6105247"/>
              <a:chOff x="9142857" y="1118318"/>
              <a:chExt cx="9152381" cy="9167396"/>
            </a:xfrm>
          </p:grpSpPr>
          <p:pic>
            <p:nvPicPr>
              <p:cNvPr id="33" name="Object 5">
                <a:extLst>
                  <a:ext uri="{FF2B5EF4-FFF2-40B4-BE49-F238E27FC236}">
                    <a16:creationId xmlns:a16="http://schemas.microsoft.com/office/drawing/2014/main" id="{7E3745DA-1F69-6CB8-6B76-9ED7E05D5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42857" y="1118318"/>
                <a:ext cx="9152381" cy="9167396"/>
              </a:xfrm>
              <a:prstGeom prst="rect">
                <a:avLst/>
              </a:prstGeom>
            </p:spPr>
          </p:pic>
        </p:grp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B8C7AE49-96AE-6618-A873-94F6A5E88175}"/>
                </a:ext>
              </a:extLst>
            </p:cNvPr>
            <p:cNvSpPr/>
            <p:nvPr/>
          </p:nvSpPr>
          <p:spPr>
            <a:xfrm>
              <a:off x="-1176808" y="751896"/>
              <a:ext cx="13368807" cy="6106104"/>
            </a:xfrm>
            <a:custGeom>
              <a:avLst/>
              <a:gdLst>
                <a:gd name="connsiteX0" fmla="*/ 0 w 13368807"/>
                <a:gd name="connsiteY0" fmla="*/ 0 h 6106104"/>
                <a:gd name="connsiteX1" fmla="*/ 13368807 w 13368807"/>
                <a:gd name="connsiteY1" fmla="*/ 0 h 6106104"/>
                <a:gd name="connsiteX2" fmla="*/ 13368807 w 13368807"/>
                <a:gd name="connsiteY2" fmla="*/ 6106104 h 6106104"/>
                <a:gd name="connsiteX3" fmla="*/ 0 w 13368807"/>
                <a:gd name="connsiteY3" fmla="*/ 6106104 h 6106104"/>
                <a:gd name="connsiteX4" fmla="*/ 0 w 13368807"/>
                <a:gd name="connsiteY4" fmla="*/ 0 h 6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68807" h="6106104" fill="none" extrusionOk="0">
                  <a:moveTo>
                    <a:pt x="0" y="0"/>
                  </a:moveTo>
                  <a:cubicBezTo>
                    <a:pt x="5831141" y="-23452"/>
                    <a:pt x="10747561" y="162666"/>
                    <a:pt x="13368807" y="0"/>
                  </a:cubicBezTo>
                  <a:cubicBezTo>
                    <a:pt x="13509151" y="1783596"/>
                    <a:pt x="13431321" y="4966544"/>
                    <a:pt x="13368807" y="6106104"/>
                  </a:cubicBezTo>
                  <a:cubicBezTo>
                    <a:pt x="10459124" y="6151202"/>
                    <a:pt x="1467112" y="6123508"/>
                    <a:pt x="0" y="6106104"/>
                  </a:cubicBezTo>
                  <a:cubicBezTo>
                    <a:pt x="10143" y="4870534"/>
                    <a:pt x="-6551" y="1281023"/>
                    <a:pt x="0" y="0"/>
                  </a:cubicBezTo>
                  <a:close/>
                </a:path>
                <a:path w="13368807" h="6106104" stroke="0" extrusionOk="0">
                  <a:moveTo>
                    <a:pt x="0" y="0"/>
                  </a:moveTo>
                  <a:cubicBezTo>
                    <a:pt x="1735879" y="166220"/>
                    <a:pt x="9929121" y="88627"/>
                    <a:pt x="13368807" y="0"/>
                  </a:cubicBezTo>
                  <a:cubicBezTo>
                    <a:pt x="13416172" y="1953104"/>
                    <a:pt x="13237333" y="3976759"/>
                    <a:pt x="13368807" y="6106104"/>
                  </a:cubicBezTo>
                  <a:cubicBezTo>
                    <a:pt x="10886294" y="6274115"/>
                    <a:pt x="2084715" y="6048225"/>
                    <a:pt x="0" y="6106104"/>
                  </a:cubicBezTo>
                  <a:cubicBezTo>
                    <a:pt x="-91611" y="5223380"/>
                    <a:pt x="12738" y="2273002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59000">
                  <a:srgbClr val="FCFDFE"/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  <a:extLst>
                <a:ext uri="{C807C97D-BFC1-408E-A445-0C87EB9F89A2}">
                  <ask:lineSketchStyleProps xmlns="" xmlns:ask="http://schemas.microsoft.com/office/drawing/2018/sketchyshapes" sd="37083857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8958" indent="-88958" algn="ctr" defTabSz="10257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  <a:buFont typeface="Wingdings" pitchFamily="2" charset="2"/>
                <a:buChar char="§"/>
              </a:pPr>
              <a:endParaRPr lang="ko-KR" altLang="en-US" sz="11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9" name="그룹 1004">
            <a:extLst>
              <a:ext uri="{FF2B5EF4-FFF2-40B4-BE49-F238E27FC236}">
                <a16:creationId xmlns:a16="http://schemas.microsoft.com/office/drawing/2014/main" id="{86A55C2C-F2E8-AFFE-B4E8-194785A28BFB}"/>
              </a:ext>
            </a:extLst>
          </p:cNvPr>
          <p:cNvGrpSpPr/>
          <p:nvPr/>
        </p:nvGrpSpPr>
        <p:grpSpPr>
          <a:xfrm>
            <a:off x="8793759" y="325718"/>
            <a:ext cx="838069" cy="14286"/>
            <a:chOff x="13190638" y="488576"/>
            <a:chExt cx="1257103" cy="21429"/>
          </a:xfrm>
        </p:grpSpPr>
        <p:pic>
          <p:nvPicPr>
            <p:cNvPr id="22" name="Object 11">
              <a:extLst>
                <a:ext uri="{FF2B5EF4-FFF2-40B4-BE49-F238E27FC236}">
                  <a16:creationId xmlns:a16="http://schemas.microsoft.com/office/drawing/2014/main" id="{B68FE9DF-CCBB-109D-E63A-406391D4D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13190638" y="488576"/>
              <a:ext cx="1257103" cy="21429"/>
            </a:xfrm>
            <a:prstGeom prst="rect">
              <a:avLst/>
            </a:prstGeom>
          </p:spPr>
        </p:pic>
      </p:grpSp>
      <p:grpSp>
        <p:nvGrpSpPr>
          <p:cNvPr id="23" name="그룹 1005">
            <a:extLst>
              <a:ext uri="{FF2B5EF4-FFF2-40B4-BE49-F238E27FC236}">
                <a16:creationId xmlns:a16="http://schemas.microsoft.com/office/drawing/2014/main" id="{D2D9957F-2D11-54B4-80D1-F26FA8FA6800}"/>
              </a:ext>
            </a:extLst>
          </p:cNvPr>
          <p:cNvGrpSpPr/>
          <p:nvPr/>
        </p:nvGrpSpPr>
        <p:grpSpPr>
          <a:xfrm>
            <a:off x="2558649" y="325718"/>
            <a:ext cx="838069" cy="14286"/>
            <a:chOff x="3837973" y="488576"/>
            <a:chExt cx="1257103" cy="21429"/>
          </a:xfrm>
        </p:grpSpPr>
        <p:pic>
          <p:nvPicPr>
            <p:cNvPr id="24" name="Object 14">
              <a:extLst>
                <a:ext uri="{FF2B5EF4-FFF2-40B4-BE49-F238E27FC236}">
                  <a16:creationId xmlns:a16="http://schemas.microsoft.com/office/drawing/2014/main" id="{FF2F8153-A2F4-E616-14B8-B58313E66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3837973" y="488576"/>
              <a:ext cx="1257103" cy="21429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37FFC5A-38D9-C5C9-6F31-1F6904544C0C}"/>
              </a:ext>
            </a:extLst>
          </p:cNvPr>
          <p:cNvSpPr txBox="1"/>
          <p:nvPr/>
        </p:nvSpPr>
        <p:spPr>
          <a:xfrm>
            <a:off x="1054987" y="264307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>
                <a:solidFill>
                  <a:srgbClr val="004490"/>
                </a:solidFill>
                <a:latin typeface="Pretendard" panose="02000503000000020004" pitchFamily="50" charset="-127"/>
              </a:rPr>
              <a:t>인허브코리아</a:t>
            </a:r>
            <a:endParaRPr lang="ko-KR" altLang="en-US" sz="1000" dirty="0">
              <a:solidFill>
                <a:srgbClr val="004490"/>
              </a:solidFill>
              <a:latin typeface="Pretendard" panose="02000503000000020004" pitchFamily="50" charset="-127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D0C2F663-5F85-A215-832C-848D4F18A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271" y="216913"/>
            <a:ext cx="1139805" cy="3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bject 20">
            <a:extLst>
              <a:ext uri="{FF2B5EF4-FFF2-40B4-BE49-F238E27FC236}">
                <a16:creationId xmlns:a16="http://schemas.microsoft.com/office/drawing/2014/main" id="{B92D5931-576A-0C24-F283-999B9A6B4AB8}"/>
              </a:ext>
            </a:extLst>
          </p:cNvPr>
          <p:cNvSpPr txBox="1"/>
          <p:nvPr/>
        </p:nvSpPr>
        <p:spPr>
          <a:xfrm>
            <a:off x="7133283" y="1617650"/>
            <a:ext cx="5058717" cy="42545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52032" indent="-252032">
              <a:lnSpc>
                <a:spcPct val="300000"/>
              </a:lnSpc>
              <a:buAutoNum type="arabicPeriod"/>
            </a:pPr>
            <a:r>
              <a:rPr lang="ko-KR" altLang="en-US" sz="3200" dirty="0">
                <a:solidFill>
                  <a:srgbClr val="004490"/>
                </a:solidFill>
                <a:latin typeface="+mj-ea"/>
                <a:ea typeface="+mj-ea"/>
                <a:cs typeface="Pretendard SemiBold" panose="02000703000000020004" pitchFamily="50" charset="-127"/>
              </a:rPr>
              <a:t> 조사개요</a:t>
            </a:r>
          </a:p>
          <a:p>
            <a:pPr marL="252032" indent="-252032">
              <a:lnSpc>
                <a:spcPct val="300000"/>
              </a:lnSpc>
              <a:buAutoNum type="arabicPeriod"/>
            </a:pPr>
            <a:r>
              <a:rPr lang="ko-KR" altLang="en-US" sz="3200" dirty="0">
                <a:solidFill>
                  <a:srgbClr val="004490"/>
                </a:solidFill>
                <a:latin typeface="+mj-ea"/>
                <a:ea typeface="+mj-ea"/>
                <a:cs typeface="Pretendard SemiBold" panose="02000703000000020004" pitchFamily="50" charset="-127"/>
              </a:rPr>
              <a:t> 청렴도 조사 결과</a:t>
            </a:r>
            <a:endParaRPr lang="en-US" altLang="ko-KR" sz="3200" dirty="0">
              <a:solidFill>
                <a:srgbClr val="004490"/>
              </a:solidFill>
              <a:latin typeface="+mj-ea"/>
              <a:ea typeface="+mj-ea"/>
              <a:cs typeface="Pretendard SemiBold" panose="02000703000000020004" pitchFamily="50" charset="-127"/>
            </a:endParaRPr>
          </a:p>
          <a:p>
            <a:pPr marL="252032" indent="-252032">
              <a:lnSpc>
                <a:spcPct val="300000"/>
              </a:lnSpc>
              <a:buAutoNum type="arabicPeriod"/>
            </a:pPr>
            <a:r>
              <a:rPr lang="en-US" altLang="ko-KR" sz="3200" dirty="0">
                <a:solidFill>
                  <a:srgbClr val="004490"/>
                </a:solidFill>
                <a:latin typeface="+mj-ea"/>
                <a:ea typeface="+mj-ea"/>
                <a:cs typeface="Pretendard SemiBold" panose="02000703000000020004" pitchFamily="50" charset="-127"/>
              </a:rPr>
              <a:t> </a:t>
            </a:r>
            <a:r>
              <a:rPr lang="ko-KR" altLang="en-US" sz="3200" dirty="0">
                <a:solidFill>
                  <a:srgbClr val="004490"/>
                </a:solidFill>
                <a:latin typeface="+mj-ea"/>
                <a:ea typeface="+mj-ea"/>
                <a:cs typeface="Pretendard SemiBold" panose="02000703000000020004" pitchFamily="50" charset="-127"/>
              </a:rPr>
              <a:t>고객 별 청렴도 결과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78C6DB-3BA4-C170-3180-F11025B3BD65}"/>
              </a:ext>
            </a:extLst>
          </p:cNvPr>
          <p:cNvSpPr txBox="1"/>
          <p:nvPr/>
        </p:nvSpPr>
        <p:spPr>
          <a:xfrm>
            <a:off x="5163777" y="270370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2023. </a:t>
            </a:r>
            <a:r>
              <a:rPr lang="ko-KR" altLang="en-US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내</a:t>
            </a:r>
            <a:r>
              <a:rPr lang="en-US" altLang="ko-KR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.</a:t>
            </a:r>
            <a:r>
              <a:rPr lang="ko-KR" altLang="en-US" sz="1000" dirty="0">
                <a:solidFill>
                  <a:srgbClr val="004490"/>
                </a:solidFill>
                <a:latin typeface="Pretendard" panose="02000503000000020004" pitchFamily="50" charset="-127"/>
              </a:rPr>
              <a:t>외부 청렴도 조사 결과 보고</a:t>
            </a:r>
          </a:p>
        </p:txBody>
      </p:sp>
    </p:spTree>
    <p:extLst>
      <p:ext uri="{BB962C8B-B14F-4D97-AF65-F5344CB8AC3E}">
        <p14:creationId xmlns:p14="http://schemas.microsoft.com/office/powerpoint/2010/main" val="186910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01">
            <a:extLst>
              <a:ext uri="{FF2B5EF4-FFF2-40B4-BE49-F238E27FC236}">
                <a16:creationId xmlns:a16="http://schemas.microsoft.com/office/drawing/2014/main" id="{FDEC3B21-FE45-A578-8E3C-95A8E4C90DB2}"/>
              </a:ext>
            </a:extLst>
          </p:cNvPr>
          <p:cNvGrpSpPr/>
          <p:nvPr/>
        </p:nvGrpSpPr>
        <p:grpSpPr>
          <a:xfrm>
            <a:off x="0" y="3767904"/>
            <a:ext cx="12192000" cy="3138394"/>
            <a:chOff x="-114286" y="6876190"/>
            <a:chExt cx="18552381" cy="3483257"/>
          </a:xfrm>
        </p:grpSpPr>
        <p:pic>
          <p:nvPicPr>
            <p:cNvPr id="3" name="Object 2">
              <a:extLst>
                <a:ext uri="{FF2B5EF4-FFF2-40B4-BE49-F238E27FC236}">
                  <a16:creationId xmlns:a16="http://schemas.microsoft.com/office/drawing/2014/main" id="{EE6A4130-66C7-DA74-FC4E-97DDF8023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6" y="6876190"/>
              <a:ext cx="18552381" cy="3483257"/>
            </a:xfrm>
            <a:prstGeom prst="rect">
              <a:avLst/>
            </a:prstGeom>
          </p:spPr>
        </p:pic>
      </p:grpSp>
      <p:grpSp>
        <p:nvGrpSpPr>
          <p:cNvPr id="4" name="그룹 1002">
            <a:extLst>
              <a:ext uri="{FF2B5EF4-FFF2-40B4-BE49-F238E27FC236}">
                <a16:creationId xmlns:a16="http://schemas.microsoft.com/office/drawing/2014/main" id="{E5556052-01F7-4F5C-1A1E-1630B0439069}"/>
              </a:ext>
            </a:extLst>
          </p:cNvPr>
          <p:cNvGrpSpPr/>
          <p:nvPr/>
        </p:nvGrpSpPr>
        <p:grpSpPr>
          <a:xfrm>
            <a:off x="3454" y="751896"/>
            <a:ext cx="6718021" cy="6105247"/>
            <a:chOff x="9142857" y="1118318"/>
            <a:chExt cx="9152381" cy="9167396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60E4D22C-C66F-D82A-D419-9CE85496F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42857" y="1118318"/>
              <a:ext cx="9152381" cy="9167396"/>
            </a:xfrm>
            <a:prstGeom prst="rect">
              <a:avLst/>
            </a:prstGeom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6DB1F229-33ED-5375-7683-E0095205F41F}"/>
              </a:ext>
            </a:extLst>
          </p:cNvPr>
          <p:cNvGrpSpPr/>
          <p:nvPr/>
        </p:nvGrpSpPr>
        <p:grpSpPr>
          <a:xfrm>
            <a:off x="762000" y="2930780"/>
            <a:ext cx="380646" cy="45719"/>
            <a:chOff x="766525" y="4904408"/>
            <a:chExt cx="570969" cy="42857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556FD2C9-A557-25CB-35E2-E8156AF7F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2700000">
              <a:off x="766525" y="4904408"/>
              <a:ext cx="570969" cy="42857"/>
            </a:xfrm>
            <a:prstGeom prst="rect">
              <a:avLst/>
            </a:prstGeom>
          </p:spPr>
        </p:pic>
      </p:grpSp>
      <p:grpSp>
        <p:nvGrpSpPr>
          <p:cNvPr id="10" name="그룹 1005">
            <a:extLst>
              <a:ext uri="{FF2B5EF4-FFF2-40B4-BE49-F238E27FC236}">
                <a16:creationId xmlns:a16="http://schemas.microsoft.com/office/drawing/2014/main" id="{C109004E-D7C2-13A0-BCA3-3613C0AD172B}"/>
              </a:ext>
            </a:extLst>
          </p:cNvPr>
          <p:cNvGrpSpPr/>
          <p:nvPr/>
        </p:nvGrpSpPr>
        <p:grpSpPr>
          <a:xfrm>
            <a:off x="2558649" y="325718"/>
            <a:ext cx="838069" cy="14286"/>
            <a:chOff x="3837973" y="488576"/>
            <a:chExt cx="1257103" cy="21429"/>
          </a:xfrm>
        </p:grpSpPr>
        <p:pic>
          <p:nvPicPr>
            <p:cNvPr id="11" name="Object 14">
              <a:extLst>
                <a:ext uri="{FF2B5EF4-FFF2-40B4-BE49-F238E27FC236}">
                  <a16:creationId xmlns:a16="http://schemas.microsoft.com/office/drawing/2014/main" id="{A24702C9-38ED-E0B8-0422-D00453A31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3837973" y="488576"/>
              <a:ext cx="1257103" cy="21429"/>
            </a:xfrm>
            <a:prstGeom prst="rect">
              <a:avLst/>
            </a:prstGeom>
          </p:spPr>
        </p:pic>
      </p:grpSp>
      <p:grpSp>
        <p:nvGrpSpPr>
          <p:cNvPr id="12" name="그룹 1006">
            <a:extLst>
              <a:ext uri="{FF2B5EF4-FFF2-40B4-BE49-F238E27FC236}">
                <a16:creationId xmlns:a16="http://schemas.microsoft.com/office/drawing/2014/main" id="{6E4EB83B-2D9B-FB09-9FC9-16DB671E3B92}"/>
              </a:ext>
            </a:extLst>
          </p:cNvPr>
          <p:cNvGrpSpPr/>
          <p:nvPr/>
        </p:nvGrpSpPr>
        <p:grpSpPr>
          <a:xfrm>
            <a:off x="-158350" y="738812"/>
            <a:ext cx="12507177" cy="14286"/>
            <a:chOff x="-237525" y="1108218"/>
            <a:chExt cx="18760765" cy="21429"/>
          </a:xfrm>
        </p:grpSpPr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1D5E2C36-D3F7-4F4B-255F-B0A3C18F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237525" y="1108218"/>
              <a:ext cx="18760765" cy="21429"/>
            </a:xfrm>
            <a:prstGeom prst="rect">
              <a:avLst/>
            </a:prstGeom>
          </p:spPr>
        </p:pic>
      </p:grpSp>
      <p:sp>
        <p:nvSpPr>
          <p:cNvPr id="14" name="Object 20">
            <a:extLst>
              <a:ext uri="{FF2B5EF4-FFF2-40B4-BE49-F238E27FC236}">
                <a16:creationId xmlns:a16="http://schemas.microsoft.com/office/drawing/2014/main" id="{5521B70E-DC8F-DECB-57B3-3FC6831D8E77}"/>
              </a:ext>
            </a:extLst>
          </p:cNvPr>
          <p:cNvSpPr txBox="1"/>
          <p:nvPr/>
        </p:nvSpPr>
        <p:spPr>
          <a:xfrm>
            <a:off x="6721475" y="4542935"/>
            <a:ext cx="5394325" cy="12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 marR="0" lvl="0" indent="-228600" algn="l" defTabSz="945755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90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조사 목적</a:t>
            </a:r>
            <a:endParaRPr kumimoji="0" lang="en-US" altLang="ko-KR" sz="190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marL="228600" marR="0" lvl="0" indent="-228600" algn="l" defTabSz="945755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90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조사 방향 </a:t>
            </a:r>
            <a:endParaRPr kumimoji="0" lang="en-US" altLang="ko-KR" sz="190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marL="228600" marR="0" lvl="0" indent="-228600" algn="l" defTabSz="945755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90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조사 설계</a:t>
            </a:r>
            <a:endParaRPr kumimoji="0" lang="en-US" sz="190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A325725B-2AC2-325D-7406-2182FA61C57E}"/>
              </a:ext>
            </a:extLst>
          </p:cNvPr>
          <p:cNvSpPr txBox="1"/>
          <p:nvPr/>
        </p:nvSpPr>
        <p:spPr>
          <a:xfrm>
            <a:off x="887059" y="2858389"/>
            <a:ext cx="458963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4575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0" cap="none" spc="-67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/>
                <a:ea typeface="Pretendard Black"/>
                <a:cs typeface="Pretendard" pitchFamily="34" charset="0"/>
              </a:rPr>
              <a:t>01. </a:t>
            </a:r>
            <a:r>
              <a:rPr kumimoji="0" lang="ko-KR" altLang="en-US" sz="5400" b="0" i="0" u="none" strike="noStrike" kern="0" cap="none" spc="-67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/>
                <a:ea typeface="Pretendard Black"/>
                <a:cs typeface="Pretendard" pitchFamily="34" charset="0"/>
              </a:rPr>
              <a:t>조사 개요</a:t>
            </a:r>
            <a:endParaRPr kumimoji="0" lang="en-US" sz="19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Black"/>
              <a:ea typeface="Pretendard Black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FEEDF6-310F-C4D5-8C8B-EE5016CCCACE}"/>
              </a:ext>
            </a:extLst>
          </p:cNvPr>
          <p:cNvSpPr txBox="1"/>
          <p:nvPr/>
        </p:nvSpPr>
        <p:spPr>
          <a:xfrm>
            <a:off x="1054987" y="264307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4575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" panose="02000503000000020004" pitchFamily="50" charset="-127"/>
                <a:ea typeface="Pretendard"/>
                <a:cs typeface="+mn-cs"/>
              </a:rPr>
              <a:t>인허브코리아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4490"/>
              </a:solidFill>
              <a:effectLst/>
              <a:uLnTx/>
              <a:uFillTx/>
              <a:latin typeface="Pretendard" panose="02000503000000020004" pitchFamily="50" charset="-127"/>
              <a:ea typeface="Pretendard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3537A14-5CCB-C64C-01D8-B583E1C6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271" y="216913"/>
            <a:ext cx="1139805" cy="3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ED1F45-6B11-29C6-4D67-623B6CF41662}"/>
              </a:ext>
            </a:extLst>
          </p:cNvPr>
          <p:cNvSpPr txBox="1"/>
          <p:nvPr/>
        </p:nvSpPr>
        <p:spPr>
          <a:xfrm>
            <a:off x="5163777" y="270370"/>
            <a:ext cx="2042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4575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" panose="02000503000000020004" pitchFamily="50" charset="-127"/>
                <a:ea typeface="Pretendard"/>
                <a:cs typeface="+mn-cs"/>
              </a:rPr>
              <a:t>2023. </a:t>
            </a:r>
            <a:r>
              <a:rPr lang="ko-KR" altLang="en-US" sz="1000" dirty="0">
                <a:solidFill>
                  <a:srgbClr val="004490"/>
                </a:solidFill>
                <a:latin typeface="Pretendard" panose="02000503000000020004" pitchFamily="50" charset="-127"/>
                <a:ea typeface="Pretendard"/>
              </a:rPr>
              <a:t>내</a:t>
            </a:r>
            <a:r>
              <a:rPr lang="en-US" altLang="ko-KR" sz="1000" dirty="0">
                <a:solidFill>
                  <a:srgbClr val="004490"/>
                </a:solidFill>
                <a:latin typeface="Pretendard" panose="02000503000000020004" pitchFamily="50" charset="-127"/>
                <a:ea typeface="Pretendard"/>
              </a:rPr>
              <a:t>.</a:t>
            </a:r>
            <a:r>
              <a:rPr lang="ko-KR" altLang="en-US" sz="1000" dirty="0">
                <a:solidFill>
                  <a:srgbClr val="004490"/>
                </a:solidFill>
                <a:latin typeface="Pretendard" panose="02000503000000020004" pitchFamily="50" charset="-127"/>
                <a:ea typeface="Pretendard"/>
              </a:rPr>
              <a:t>외부 청렴도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" panose="02000503000000020004" pitchFamily="50" charset="-127"/>
                <a:ea typeface="Pretendard"/>
                <a:cs typeface="+mn-cs"/>
              </a:rPr>
              <a:t> 조사 결과 보고</a:t>
            </a:r>
          </a:p>
        </p:txBody>
      </p:sp>
      <p:grpSp>
        <p:nvGrpSpPr>
          <p:cNvPr id="8" name="그룹 1004">
            <a:extLst>
              <a:ext uri="{FF2B5EF4-FFF2-40B4-BE49-F238E27FC236}">
                <a16:creationId xmlns:a16="http://schemas.microsoft.com/office/drawing/2014/main" id="{D5D91A3D-FCE2-1F55-8653-2101830DA854}"/>
              </a:ext>
            </a:extLst>
          </p:cNvPr>
          <p:cNvGrpSpPr/>
          <p:nvPr/>
        </p:nvGrpSpPr>
        <p:grpSpPr>
          <a:xfrm>
            <a:off x="8793759" y="325718"/>
            <a:ext cx="838069" cy="14286"/>
            <a:chOff x="13190638" y="488576"/>
            <a:chExt cx="1257103" cy="21429"/>
          </a:xfrm>
        </p:grpSpPr>
        <p:pic>
          <p:nvPicPr>
            <p:cNvPr id="9" name="Object 11">
              <a:extLst>
                <a:ext uri="{FF2B5EF4-FFF2-40B4-BE49-F238E27FC236}">
                  <a16:creationId xmlns:a16="http://schemas.microsoft.com/office/drawing/2014/main" id="{00268160-C689-5B63-94EB-B4B01447C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13190638" y="488576"/>
              <a:ext cx="1257103" cy="21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96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B84278D-8631-488D-ACAF-58CBA7A4D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" y="969114"/>
            <a:ext cx="12192000" cy="591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67">
            <a:extLst>
              <a:ext uri="{FF2B5EF4-FFF2-40B4-BE49-F238E27FC236}">
                <a16:creationId xmlns:a16="http://schemas.microsoft.com/office/drawing/2014/main" id="{D24D693E-012F-4B8A-B846-C2BE4B6F8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57" y="1219726"/>
            <a:ext cx="10579453" cy="940422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0" indent="0" algn="just" defTabSz="1042474" fontAlgn="base">
              <a:lnSpc>
                <a:spcPct val="150000"/>
              </a:lnSpc>
              <a:spcAft>
                <a:spcPct val="0"/>
              </a:spcAft>
              <a:tabLst>
                <a:tab pos="468752" algn="l"/>
                <a:tab pos="1066003" algn="l"/>
              </a:tabLst>
              <a:defRPr/>
            </a:pP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○ 마포구시설관리공단의 부패 취약 분야 및 유발 원인을 자체적으로 진단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․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평가하여 청렴문화 정립에 대한 전 직원의 인식 필요성을 제고하고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청렴도 상승</a:t>
            </a:r>
            <a:endParaRPr lang="en-US" altLang="ko-KR" sz="1400" dirty="0">
              <a:solidFill>
                <a:srgbClr val="000000"/>
              </a:solidFill>
              <a:latin typeface="+mn-ea"/>
            </a:endParaRPr>
          </a:p>
          <a:p>
            <a:pPr marL="0" indent="0" algn="just" defTabSz="1042474" fontAlgn="base">
              <a:lnSpc>
                <a:spcPct val="150000"/>
              </a:lnSpc>
              <a:spcAft>
                <a:spcPct val="0"/>
              </a:spcAft>
              <a:tabLst>
                <a:tab pos="468752" algn="l"/>
                <a:tab pos="1066003" algn="l"/>
              </a:tabLst>
              <a:defRPr/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    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노력 외 업무 별 적합한 전략 수립을 세우고자 함</a:t>
            </a:r>
            <a:endParaRPr lang="en-US" altLang="ko-KR" sz="1400" dirty="0">
              <a:solidFill>
                <a:srgbClr val="000000"/>
              </a:solidFill>
              <a:latin typeface="+mn-ea"/>
            </a:endParaRPr>
          </a:p>
          <a:p>
            <a:pPr marL="0" indent="0" algn="just" defTabSz="1042474" fontAlgn="base">
              <a:lnSpc>
                <a:spcPct val="150000"/>
              </a:lnSpc>
              <a:spcAft>
                <a:spcPct val="0"/>
              </a:spcAft>
              <a:tabLst>
                <a:tab pos="468752" algn="l"/>
                <a:tab pos="1066003" algn="l"/>
              </a:tabLst>
              <a:defRPr/>
            </a:pPr>
            <a:r>
              <a:rPr lang="en-US" altLang="ko-KR" sz="127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EE98CE2-3A23-1C35-9613-C9FA9885A0C6}"/>
              </a:ext>
            </a:extLst>
          </p:cNvPr>
          <p:cNvGrpSpPr/>
          <p:nvPr/>
        </p:nvGrpSpPr>
        <p:grpSpPr>
          <a:xfrm>
            <a:off x="806273" y="670497"/>
            <a:ext cx="10579454" cy="310162"/>
            <a:chOff x="889000" y="841195"/>
            <a:chExt cx="11664950" cy="341986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65AF1692-9110-3DBF-A8CE-2F0AC6278EB3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40517E9E-E1A4-BC3B-9BED-F904D2335D2A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3BDFF70A-D814-D97B-E97B-675B87737E90}"/>
                </a:ext>
              </a:extLst>
            </p:cNvPr>
            <p:cNvGrpSpPr/>
            <p:nvPr/>
          </p:nvGrpSpPr>
          <p:grpSpPr>
            <a:xfrm>
              <a:off x="893630" y="878692"/>
              <a:ext cx="11660320" cy="266924"/>
              <a:chOff x="892514" y="880333"/>
              <a:chExt cx="13184209" cy="266924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90B0B9CF-5552-21EA-8568-A46B75421C4B}"/>
                  </a:ext>
                </a:extLst>
              </p:cNvPr>
              <p:cNvSpPr/>
              <p:nvPr/>
            </p:nvSpPr>
            <p:spPr>
              <a:xfrm>
                <a:off x="892514" y="880717"/>
                <a:ext cx="4365691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목적</a:t>
                </a: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64376FAD-EC74-BBFC-417B-EC7E7524801D}"/>
                  </a:ext>
                </a:extLst>
              </p:cNvPr>
              <p:cNvSpPr/>
              <p:nvPr/>
            </p:nvSpPr>
            <p:spPr>
              <a:xfrm>
                <a:off x="5301773" y="880333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방향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02529A3F-839D-0B91-EE5D-913430E272EE}"/>
                  </a:ext>
                </a:extLst>
              </p:cNvPr>
              <p:cNvSpPr/>
              <p:nvPr/>
            </p:nvSpPr>
            <p:spPr>
              <a:xfrm>
                <a:off x="9711032" y="881428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3.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설계</a:t>
                </a:r>
              </a:p>
            </p:txBody>
          </p:sp>
        </p:grpSp>
      </p:grpSp>
      <p:sp>
        <p:nvSpPr>
          <p:cNvPr id="10" name="Text Box 30">
            <a:extLst>
              <a:ext uri="{FF2B5EF4-FFF2-40B4-BE49-F238E27FC236}">
                <a16:creationId xmlns:a16="http://schemas.microsoft.com/office/drawing/2014/main" id="{9C2AE953-D6FB-754A-4324-315B56144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1755609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marR="0" lvl="0" indent="-552846" algn="l" defTabSz="104247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65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01. </a:t>
            </a:r>
            <a:r>
              <a:rPr kumimoji="1" lang="ko-KR" altLang="en-US" sz="1814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조사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목적</a:t>
            </a:r>
            <a:endParaRPr kumimoji="1" lang="ko-KR" altLang="en-US" sz="3265" b="1" i="0" u="none" strike="noStrike" kern="1200" cap="none" spc="0" normalizeH="0" baseline="0" noProof="0" dirty="0">
              <a:ln>
                <a:noFill/>
              </a:ln>
              <a:solidFill>
                <a:srgbClr val="004490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Tahoma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B323A34-949E-B69B-C051-4460AE97B9AB}"/>
              </a:ext>
            </a:extLst>
          </p:cNvPr>
          <p:cNvGrpSpPr/>
          <p:nvPr/>
        </p:nvGrpSpPr>
        <p:grpSpPr>
          <a:xfrm>
            <a:off x="2310230" y="2621041"/>
            <a:ext cx="7571540" cy="3580979"/>
            <a:chOff x="3242188" y="2621041"/>
            <a:chExt cx="7571540" cy="35809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CCDF7B-B6C4-18D4-23CA-7DD16ABF4E3F}"/>
                </a:ext>
              </a:extLst>
            </p:cNvPr>
            <p:cNvSpPr txBox="1"/>
            <p:nvPr/>
          </p:nvSpPr>
          <p:spPr>
            <a:xfrm>
              <a:off x="3242188" y="3298387"/>
              <a:ext cx="2383448" cy="2903633"/>
            </a:xfrm>
            <a:prstGeom prst="roundRect">
              <a:avLst>
                <a:gd name="adj" fmla="val 8534"/>
              </a:avLst>
            </a:prstGeom>
            <a:solidFill>
              <a:srgbClr val="E7E6E6"/>
            </a:solidFill>
            <a:effectLst/>
          </p:spPr>
          <p:txBody>
            <a:bodyPr wrap="square" rtlCol="0">
              <a:noAutofit/>
            </a:bodyPr>
            <a:lstStyle>
              <a:defPPr>
                <a:defRPr lang="ko-KR"/>
              </a:defPPr>
              <a:lvl1pPr algn="ctr">
                <a:defRPr b="1" spc="-15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65100" algn="ctr" rotWithShape="0">
                      <a:prstClr val="black">
                        <a:alpha val="40000"/>
                      </a:prst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pPr defTabSz="414635" latinLnBrk="0">
                <a:defRPr/>
              </a:pPr>
              <a:endParaRPr lang="ko-KR" altLang="en-US" sz="1814" kern="0" spc="-136" dirty="0">
                <a:solidFill>
                  <a:prstClr val="white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2EB60D-0446-49B4-E798-10353C19A334}"/>
                </a:ext>
              </a:extLst>
            </p:cNvPr>
            <p:cNvSpPr txBox="1"/>
            <p:nvPr/>
          </p:nvSpPr>
          <p:spPr>
            <a:xfrm>
              <a:off x="5836234" y="3298387"/>
              <a:ext cx="2383448" cy="2903633"/>
            </a:xfrm>
            <a:prstGeom prst="roundRect">
              <a:avLst>
                <a:gd name="adj" fmla="val 6668"/>
              </a:avLst>
            </a:prstGeom>
            <a:solidFill>
              <a:srgbClr val="E7E6E6"/>
            </a:solidFill>
            <a:effectLst/>
          </p:spPr>
          <p:txBody>
            <a:bodyPr wrap="square" rtlCol="0">
              <a:noAutofit/>
            </a:bodyPr>
            <a:lstStyle/>
            <a:p>
              <a:pPr algn="ctr" defTabSz="414635" latinLnBrk="0">
                <a:defRPr/>
              </a:pPr>
              <a:endParaRPr lang="ko-KR" altLang="en-US" sz="1814" b="1" kern="0" spc="-136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65100" algn="ctr" rotWithShape="0">
                    <a:prstClr val="black">
                      <a:alpha val="40000"/>
                    </a:prst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8CDDEA-07D8-7FBA-F606-A9BFABF72727}"/>
                </a:ext>
              </a:extLst>
            </p:cNvPr>
            <p:cNvSpPr txBox="1"/>
            <p:nvPr/>
          </p:nvSpPr>
          <p:spPr>
            <a:xfrm>
              <a:off x="8430280" y="3298387"/>
              <a:ext cx="2383448" cy="2903633"/>
            </a:xfrm>
            <a:prstGeom prst="roundRect">
              <a:avLst>
                <a:gd name="adj" fmla="val 6668"/>
              </a:avLst>
            </a:prstGeom>
            <a:solidFill>
              <a:srgbClr val="E7E6E6"/>
            </a:solidFill>
            <a:effectLst/>
          </p:spPr>
          <p:txBody>
            <a:bodyPr wrap="square" rtlCol="0">
              <a:noAutofit/>
            </a:bodyPr>
            <a:lstStyle/>
            <a:p>
              <a:pPr algn="ctr" defTabSz="414635" latinLnBrk="0">
                <a:defRPr/>
              </a:pPr>
              <a:endParaRPr lang="ko-KR" altLang="en-US" sz="1814" b="1" kern="0" spc="-136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165100" algn="ctr" rotWithShape="0">
                    <a:prstClr val="black">
                      <a:alpha val="40000"/>
                    </a:prst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C6E25F-F0FD-93B7-BE25-3418C790B636}"/>
                </a:ext>
              </a:extLst>
            </p:cNvPr>
            <p:cNvSpPr txBox="1"/>
            <p:nvPr/>
          </p:nvSpPr>
          <p:spPr>
            <a:xfrm>
              <a:off x="3242188" y="3298386"/>
              <a:ext cx="2383448" cy="469635"/>
            </a:xfrm>
            <a:prstGeom prst="round2SameRect">
              <a:avLst/>
            </a:prstGeom>
            <a:solidFill>
              <a:srgbClr val="656EA3"/>
            </a:solidFill>
            <a:ln w="12700">
              <a:noFill/>
            </a:ln>
            <a:effectLst/>
          </p:spPr>
          <p:txBody>
            <a:bodyPr wrap="none" rtlCol="0" anchor="ctr">
              <a:noAutofit/>
            </a:bodyPr>
            <a:lstStyle/>
            <a:p>
              <a:pPr algn="ctr" defTabSz="414635" latinLnBrk="0">
                <a:defRPr/>
              </a:pPr>
              <a:r>
                <a:rPr lang="ko-KR" altLang="en-US" sz="1451" b="1" spc="-136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65100" algn="ctr" rotWithShape="0">
                      <a:prstClr val="black">
                        <a:alpha val="40000"/>
                      </a:prst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조사를 통한 청렴도 문화조성</a:t>
              </a: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E5FF5E4D-7D43-9ECC-1274-8229E6E82E15}"/>
                </a:ext>
              </a:extLst>
            </p:cNvPr>
            <p:cNvSpPr/>
            <p:nvPr/>
          </p:nvSpPr>
          <p:spPr>
            <a:xfrm>
              <a:off x="3389113" y="4144708"/>
              <a:ext cx="2089598" cy="1812003"/>
            </a:xfrm>
            <a:prstGeom prst="roundRect">
              <a:avLst>
                <a:gd name="adj" fmla="val 8112"/>
              </a:avLst>
            </a:prstGeom>
            <a:solidFill>
              <a:sysClr val="window" lastClr="FFFFFF"/>
            </a:solidFill>
            <a:ln w="12700">
              <a:noFill/>
            </a:ln>
            <a:effectLst>
              <a:outerShdw blurRad="25400" algn="ctr" rotWithShape="0">
                <a:prstClr val="black">
                  <a:alpha val="30000"/>
                </a:prstClr>
              </a:outerShdw>
            </a:effectLst>
          </p:spPr>
          <p:txBody>
            <a:bodyPr wrap="square" lIns="65300" tIns="65300" rIns="65300" bIns="65300" anchor="ctr">
              <a:noAutofit/>
            </a:bodyPr>
            <a:lstStyle/>
            <a:p>
              <a:pPr algn="ctr" defTabSz="414635" latinLnBrk="0">
                <a:defRPr/>
              </a:pPr>
              <a:r>
                <a:rPr lang="ko-KR" altLang="en-US" sz="1270" kern="0" spc="-63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656EA3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부패는 우리사회에서 해결해야 할 사회현상으로</a:t>
              </a:r>
              <a:r>
                <a:rPr lang="en-US" altLang="ko-KR" sz="1270" kern="0" spc="-63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656EA3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</a:p>
            <a:p>
              <a:pPr algn="ctr" defTabSz="414635" latinLnBrk="0">
                <a:defRPr/>
              </a:pPr>
              <a:r>
                <a:rPr lang="ko-KR" altLang="en-US" sz="1270" b="1" kern="0" spc="-63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656EA3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효과적인 반 부패 정책을 추진할 수 있도록 청렴도</a:t>
              </a:r>
              <a:endParaRPr lang="en-US" altLang="ko-KR" sz="1270" b="1" kern="0" spc="-63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656EA3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algn="ctr" defTabSz="414635" latinLnBrk="0">
                <a:defRPr/>
              </a:pPr>
              <a:r>
                <a:rPr lang="ko-KR" altLang="en-US" sz="1270" b="1" kern="0" spc="-63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656EA3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측정 실시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F31E37-4189-E0BE-36EC-18D9CA100B43}"/>
                </a:ext>
              </a:extLst>
            </p:cNvPr>
            <p:cNvSpPr txBox="1"/>
            <p:nvPr/>
          </p:nvSpPr>
          <p:spPr>
            <a:xfrm>
              <a:off x="5836234" y="3298386"/>
              <a:ext cx="2383448" cy="469635"/>
            </a:xfrm>
            <a:prstGeom prst="round2SameRect">
              <a:avLst/>
            </a:prstGeom>
            <a:solidFill>
              <a:srgbClr val="7F7F7F"/>
            </a:solidFill>
            <a:ln w="12700">
              <a:noFill/>
            </a:ln>
            <a:effectLst/>
          </p:spPr>
          <p:txBody>
            <a:bodyPr wrap="none" rtlCol="0" anchor="ctr">
              <a:noAutofit/>
            </a:bodyPr>
            <a:lstStyle/>
            <a:p>
              <a:pPr algn="ctr" defTabSz="414635" latinLnBrk="0">
                <a:defRPr/>
              </a:pPr>
              <a:r>
                <a:rPr lang="ko-KR" altLang="en-US" sz="1451" b="1" spc="-136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65100" algn="ctr" rotWithShape="0">
                      <a:prstClr val="black">
                        <a:alpha val="40000"/>
                      </a:prst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국민의 인식 측정</a:t>
              </a:r>
            </a:p>
          </p:txBody>
        </p:sp>
        <p:sp>
          <p:nvSpPr>
            <p:cNvPr id="18" name="사각형: 둥근 모서리 110">
              <a:extLst>
                <a:ext uri="{FF2B5EF4-FFF2-40B4-BE49-F238E27FC236}">
                  <a16:creationId xmlns:a16="http://schemas.microsoft.com/office/drawing/2014/main" id="{CA453E5E-AFDD-E3E8-585F-97A30C98A7D9}"/>
                </a:ext>
              </a:extLst>
            </p:cNvPr>
            <p:cNvSpPr/>
            <p:nvPr/>
          </p:nvSpPr>
          <p:spPr>
            <a:xfrm>
              <a:off x="5983159" y="4144708"/>
              <a:ext cx="2089598" cy="1812003"/>
            </a:xfrm>
            <a:prstGeom prst="roundRect">
              <a:avLst>
                <a:gd name="adj" fmla="val 8112"/>
              </a:avLst>
            </a:prstGeom>
            <a:solidFill>
              <a:sysClr val="window" lastClr="FFFFFF"/>
            </a:solidFill>
            <a:ln w="12700">
              <a:noFill/>
            </a:ln>
            <a:effectLst>
              <a:outerShdw blurRad="25400" algn="ctr" rotWithShape="0">
                <a:prstClr val="black">
                  <a:alpha val="30000"/>
                </a:prstClr>
              </a:outerShdw>
            </a:effectLst>
          </p:spPr>
          <p:txBody>
            <a:bodyPr wrap="square" lIns="65300" tIns="65300" rIns="65300" bIns="65300" anchor="ctr">
              <a:noAutofit/>
            </a:bodyPr>
            <a:lstStyle/>
            <a:p>
              <a:pPr algn="ctr" defTabSz="414635" latinLnBrk="0">
                <a:defRPr/>
              </a:pPr>
              <a:r>
                <a:rPr lang="ko-KR" altLang="en-US" sz="1270" kern="0" spc="-63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7F7F7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자체 청렴도 조사 홍보 및 결과 공표를 통한 사회적 공감대 형성 및 </a:t>
              </a:r>
              <a:r>
                <a:rPr lang="ko-KR" altLang="en-US" sz="1270" b="1" kern="0" spc="-63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7F7F7F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국민 신뢰도 향상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0E6A83-3EB3-F97C-AC4F-0864D33DF53C}"/>
                </a:ext>
              </a:extLst>
            </p:cNvPr>
            <p:cNvSpPr txBox="1"/>
            <p:nvPr/>
          </p:nvSpPr>
          <p:spPr>
            <a:xfrm>
              <a:off x="8430280" y="3298386"/>
              <a:ext cx="2383448" cy="469635"/>
            </a:xfrm>
            <a:prstGeom prst="round2SameRect">
              <a:avLst/>
            </a:prstGeom>
            <a:solidFill>
              <a:srgbClr val="495A73"/>
            </a:solidFill>
            <a:ln w="12700">
              <a:noFill/>
            </a:ln>
            <a:effectLst/>
          </p:spPr>
          <p:txBody>
            <a:bodyPr wrap="none" rtlCol="0" anchor="ctr">
              <a:noAutofit/>
            </a:bodyPr>
            <a:lstStyle/>
            <a:p>
              <a:pPr algn="ctr" defTabSz="414635" latinLnBrk="0">
                <a:defRPr/>
              </a:pPr>
              <a:r>
                <a:rPr lang="ko-KR" altLang="en-US" sz="1451" b="1" spc="-136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165100" algn="ctr" rotWithShape="0">
                      <a:prstClr val="black">
                        <a:alpha val="40000"/>
                      </a:prst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부패 척결을 위한 시스템 도입 </a:t>
              </a:r>
            </a:p>
          </p:txBody>
        </p:sp>
        <p:sp>
          <p:nvSpPr>
            <p:cNvPr id="20" name="사각형: 둥근 모서리 110">
              <a:extLst>
                <a:ext uri="{FF2B5EF4-FFF2-40B4-BE49-F238E27FC236}">
                  <a16:creationId xmlns:a16="http://schemas.microsoft.com/office/drawing/2014/main" id="{1C3A84B8-1217-4D44-2DFA-A12D364F1C80}"/>
                </a:ext>
              </a:extLst>
            </p:cNvPr>
            <p:cNvSpPr/>
            <p:nvPr/>
          </p:nvSpPr>
          <p:spPr>
            <a:xfrm>
              <a:off x="8577205" y="4144708"/>
              <a:ext cx="2089598" cy="1812003"/>
            </a:xfrm>
            <a:prstGeom prst="roundRect">
              <a:avLst>
                <a:gd name="adj" fmla="val 8112"/>
              </a:avLst>
            </a:prstGeom>
            <a:solidFill>
              <a:sysClr val="window" lastClr="FFFFFF"/>
            </a:solidFill>
            <a:ln w="12700">
              <a:noFill/>
            </a:ln>
            <a:effectLst>
              <a:outerShdw blurRad="25400" algn="ctr" rotWithShape="0">
                <a:prstClr val="black">
                  <a:alpha val="30000"/>
                </a:prstClr>
              </a:outerShdw>
            </a:effectLst>
          </p:spPr>
          <p:txBody>
            <a:bodyPr wrap="square" lIns="65300" tIns="65300" rIns="65300" bIns="65300" anchor="ctr">
              <a:noAutofit/>
            </a:bodyPr>
            <a:lstStyle/>
            <a:p>
              <a:pPr algn="ctr" defTabSz="414635" latinLnBrk="0">
                <a:defRPr/>
              </a:pPr>
              <a:r>
                <a:rPr lang="ko-KR" altLang="en-US" sz="1270" kern="0" spc="-63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95A73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권익위의 청렴도 측정조사와 </a:t>
              </a:r>
            </a:p>
            <a:p>
              <a:pPr algn="ctr" defTabSz="414635" latinLnBrk="0">
                <a:defRPr/>
              </a:pPr>
              <a:r>
                <a:rPr lang="ko-KR" altLang="en-US" sz="1270" kern="0" spc="-63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95A73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상호 보완관계를 통한 효과적인 </a:t>
              </a:r>
              <a:r>
                <a:rPr lang="ko-KR" altLang="en-US" sz="1270" b="1" kern="0" spc="-63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95A73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반 부패 활동을 위한 기초자료 </a:t>
              </a:r>
            </a:p>
            <a:p>
              <a:pPr algn="ctr" defTabSz="414635" latinLnBrk="0">
                <a:defRPr/>
              </a:pPr>
              <a:r>
                <a:rPr lang="ko-KR" altLang="en-US" sz="1270" b="1" kern="0" spc="-63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495A73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마련 및 개선 방안 마련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99B48F5F-3FEC-9BBC-F302-48F43BC346EB}"/>
                </a:ext>
              </a:extLst>
            </p:cNvPr>
            <p:cNvGrpSpPr/>
            <p:nvPr/>
          </p:nvGrpSpPr>
          <p:grpSpPr>
            <a:xfrm>
              <a:off x="9236609" y="2621041"/>
              <a:ext cx="770790" cy="762331"/>
              <a:chOff x="8011534" y="1139137"/>
              <a:chExt cx="849876" cy="840549"/>
            </a:xfrm>
          </p:grpSpPr>
          <p:sp>
            <p:nvSpPr>
              <p:cNvPr id="31" name="Freeform 69">
                <a:extLst>
                  <a:ext uri="{FF2B5EF4-FFF2-40B4-BE49-F238E27FC236}">
                    <a16:creationId xmlns:a16="http://schemas.microsoft.com/office/drawing/2014/main" id="{D4279FF0-749F-8108-64A4-70B29BF64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846" y="1161620"/>
                <a:ext cx="263013" cy="267219"/>
              </a:xfrm>
              <a:custGeom>
                <a:avLst/>
                <a:gdLst>
                  <a:gd name="T0" fmla="*/ 114 w 228"/>
                  <a:gd name="T1" fmla="*/ 228 h 228"/>
                  <a:gd name="T2" fmla="*/ 114 w 228"/>
                  <a:gd name="T3" fmla="*/ 228 h 228"/>
                  <a:gd name="T4" fmla="*/ 136 w 228"/>
                  <a:gd name="T5" fmla="*/ 224 h 228"/>
                  <a:gd name="T6" fmla="*/ 158 w 228"/>
                  <a:gd name="T7" fmla="*/ 218 h 228"/>
                  <a:gd name="T8" fmla="*/ 178 w 228"/>
                  <a:gd name="T9" fmla="*/ 208 h 228"/>
                  <a:gd name="T10" fmla="*/ 194 w 228"/>
                  <a:gd name="T11" fmla="*/ 194 h 228"/>
                  <a:gd name="T12" fmla="*/ 208 w 228"/>
                  <a:gd name="T13" fmla="*/ 176 h 228"/>
                  <a:gd name="T14" fmla="*/ 218 w 228"/>
                  <a:gd name="T15" fmla="*/ 158 h 228"/>
                  <a:gd name="T16" fmla="*/ 226 w 228"/>
                  <a:gd name="T17" fmla="*/ 136 h 228"/>
                  <a:gd name="T18" fmla="*/ 228 w 228"/>
                  <a:gd name="T19" fmla="*/ 114 h 228"/>
                  <a:gd name="T20" fmla="*/ 228 w 228"/>
                  <a:gd name="T21" fmla="*/ 114 h 228"/>
                  <a:gd name="T22" fmla="*/ 226 w 228"/>
                  <a:gd name="T23" fmla="*/ 90 h 228"/>
                  <a:gd name="T24" fmla="*/ 218 w 228"/>
                  <a:gd name="T25" fmla="*/ 68 h 228"/>
                  <a:gd name="T26" fmla="*/ 208 w 228"/>
                  <a:gd name="T27" fmla="*/ 50 h 228"/>
                  <a:gd name="T28" fmla="*/ 194 w 228"/>
                  <a:gd name="T29" fmla="*/ 32 h 228"/>
                  <a:gd name="T30" fmla="*/ 178 w 228"/>
                  <a:gd name="T31" fmla="*/ 18 h 228"/>
                  <a:gd name="T32" fmla="*/ 158 w 228"/>
                  <a:gd name="T33" fmla="*/ 8 h 228"/>
                  <a:gd name="T34" fmla="*/ 136 w 228"/>
                  <a:gd name="T35" fmla="*/ 2 h 228"/>
                  <a:gd name="T36" fmla="*/ 114 w 228"/>
                  <a:gd name="T37" fmla="*/ 0 h 228"/>
                  <a:gd name="T38" fmla="*/ 114 w 228"/>
                  <a:gd name="T39" fmla="*/ 0 h 228"/>
                  <a:gd name="T40" fmla="*/ 90 w 228"/>
                  <a:gd name="T41" fmla="*/ 2 h 228"/>
                  <a:gd name="T42" fmla="*/ 70 w 228"/>
                  <a:gd name="T43" fmla="*/ 8 h 228"/>
                  <a:gd name="T44" fmla="*/ 50 w 228"/>
                  <a:gd name="T45" fmla="*/ 18 h 228"/>
                  <a:gd name="T46" fmla="*/ 34 w 228"/>
                  <a:gd name="T47" fmla="*/ 32 h 228"/>
                  <a:gd name="T48" fmla="*/ 20 w 228"/>
                  <a:gd name="T49" fmla="*/ 50 h 228"/>
                  <a:gd name="T50" fmla="*/ 8 w 228"/>
                  <a:gd name="T51" fmla="*/ 68 h 228"/>
                  <a:gd name="T52" fmla="*/ 2 w 228"/>
                  <a:gd name="T53" fmla="*/ 90 h 228"/>
                  <a:gd name="T54" fmla="*/ 0 w 228"/>
                  <a:gd name="T55" fmla="*/ 114 h 228"/>
                  <a:gd name="T56" fmla="*/ 0 w 228"/>
                  <a:gd name="T57" fmla="*/ 114 h 228"/>
                  <a:gd name="T58" fmla="*/ 2 w 228"/>
                  <a:gd name="T59" fmla="*/ 136 h 228"/>
                  <a:gd name="T60" fmla="*/ 8 w 228"/>
                  <a:gd name="T61" fmla="*/ 158 h 228"/>
                  <a:gd name="T62" fmla="*/ 20 w 228"/>
                  <a:gd name="T63" fmla="*/ 176 h 228"/>
                  <a:gd name="T64" fmla="*/ 34 w 228"/>
                  <a:gd name="T65" fmla="*/ 194 h 228"/>
                  <a:gd name="T66" fmla="*/ 50 w 228"/>
                  <a:gd name="T67" fmla="*/ 208 h 228"/>
                  <a:gd name="T68" fmla="*/ 70 w 228"/>
                  <a:gd name="T69" fmla="*/ 218 h 228"/>
                  <a:gd name="T70" fmla="*/ 90 w 228"/>
                  <a:gd name="T71" fmla="*/ 224 h 228"/>
                  <a:gd name="T72" fmla="*/ 114 w 228"/>
                  <a:gd name="T73" fmla="*/ 228 h 228"/>
                  <a:gd name="T74" fmla="*/ 114 w 228"/>
                  <a:gd name="T75" fmla="*/ 228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228">
                    <a:moveTo>
                      <a:pt x="114" y="228"/>
                    </a:moveTo>
                    <a:lnTo>
                      <a:pt x="114" y="228"/>
                    </a:lnTo>
                    <a:lnTo>
                      <a:pt x="136" y="224"/>
                    </a:lnTo>
                    <a:lnTo>
                      <a:pt x="158" y="218"/>
                    </a:lnTo>
                    <a:lnTo>
                      <a:pt x="178" y="208"/>
                    </a:lnTo>
                    <a:lnTo>
                      <a:pt x="194" y="194"/>
                    </a:lnTo>
                    <a:lnTo>
                      <a:pt x="208" y="176"/>
                    </a:lnTo>
                    <a:lnTo>
                      <a:pt x="218" y="158"/>
                    </a:lnTo>
                    <a:lnTo>
                      <a:pt x="226" y="136"/>
                    </a:lnTo>
                    <a:lnTo>
                      <a:pt x="228" y="114"/>
                    </a:lnTo>
                    <a:lnTo>
                      <a:pt x="228" y="114"/>
                    </a:lnTo>
                    <a:lnTo>
                      <a:pt x="226" y="90"/>
                    </a:lnTo>
                    <a:lnTo>
                      <a:pt x="218" y="68"/>
                    </a:lnTo>
                    <a:lnTo>
                      <a:pt x="208" y="50"/>
                    </a:lnTo>
                    <a:lnTo>
                      <a:pt x="194" y="32"/>
                    </a:lnTo>
                    <a:lnTo>
                      <a:pt x="178" y="18"/>
                    </a:lnTo>
                    <a:lnTo>
                      <a:pt x="158" y="8"/>
                    </a:lnTo>
                    <a:lnTo>
                      <a:pt x="136" y="2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90" y="2"/>
                    </a:lnTo>
                    <a:lnTo>
                      <a:pt x="70" y="8"/>
                    </a:lnTo>
                    <a:lnTo>
                      <a:pt x="50" y="18"/>
                    </a:lnTo>
                    <a:lnTo>
                      <a:pt x="34" y="32"/>
                    </a:lnTo>
                    <a:lnTo>
                      <a:pt x="20" y="50"/>
                    </a:lnTo>
                    <a:lnTo>
                      <a:pt x="8" y="68"/>
                    </a:lnTo>
                    <a:lnTo>
                      <a:pt x="2" y="9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2" y="136"/>
                    </a:lnTo>
                    <a:lnTo>
                      <a:pt x="8" y="158"/>
                    </a:lnTo>
                    <a:lnTo>
                      <a:pt x="20" y="176"/>
                    </a:lnTo>
                    <a:lnTo>
                      <a:pt x="34" y="194"/>
                    </a:lnTo>
                    <a:lnTo>
                      <a:pt x="50" y="208"/>
                    </a:lnTo>
                    <a:lnTo>
                      <a:pt x="70" y="218"/>
                    </a:lnTo>
                    <a:lnTo>
                      <a:pt x="90" y="224"/>
                    </a:lnTo>
                    <a:lnTo>
                      <a:pt x="114" y="228"/>
                    </a:lnTo>
                    <a:lnTo>
                      <a:pt x="114" y="228"/>
                    </a:lnTo>
                    <a:close/>
                  </a:path>
                </a:pathLst>
              </a:custGeom>
              <a:solidFill>
                <a:srgbClr val="495A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31" tIns="41465" rIns="82931" bIns="41465" numCol="1" anchor="t" anchorCtr="0" compatLnSpc="1">
                <a:prstTxWarp prst="textNoShape">
                  <a:avLst/>
                </a:prstTxWarp>
              </a:bodyPr>
              <a:lstStyle/>
              <a:p>
                <a:pPr defTabSz="414635" latinLnBrk="0"/>
                <a:endParaRPr lang="ko-KR" altLang="en-US" sz="1270" dirty="0">
                  <a:solidFill>
                    <a:prstClr val="black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  <p:sp>
            <p:nvSpPr>
              <p:cNvPr id="32" name="Freeform 70">
                <a:extLst>
                  <a:ext uri="{FF2B5EF4-FFF2-40B4-BE49-F238E27FC236}">
                    <a16:creationId xmlns:a16="http://schemas.microsoft.com/office/drawing/2014/main" id="{E065C875-E9D5-47A7-C9F9-6F79E85AD6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1534" y="1459312"/>
                <a:ext cx="846715" cy="520374"/>
              </a:xfrm>
              <a:custGeom>
                <a:avLst/>
                <a:gdLst>
                  <a:gd name="T0" fmla="*/ 192 w 734"/>
                  <a:gd name="T1" fmla="*/ 344 h 444"/>
                  <a:gd name="T2" fmla="*/ 90 w 734"/>
                  <a:gd name="T3" fmla="*/ 372 h 444"/>
                  <a:gd name="T4" fmla="*/ 66 w 734"/>
                  <a:gd name="T5" fmla="*/ 376 h 444"/>
                  <a:gd name="T6" fmla="*/ 52 w 734"/>
                  <a:gd name="T7" fmla="*/ 376 h 444"/>
                  <a:gd name="T8" fmla="*/ 30 w 734"/>
                  <a:gd name="T9" fmla="*/ 366 h 444"/>
                  <a:gd name="T10" fmla="*/ 12 w 734"/>
                  <a:gd name="T11" fmla="*/ 348 h 444"/>
                  <a:gd name="T12" fmla="*/ 2 w 734"/>
                  <a:gd name="T13" fmla="*/ 324 h 444"/>
                  <a:gd name="T14" fmla="*/ 0 w 734"/>
                  <a:gd name="T15" fmla="*/ 312 h 444"/>
                  <a:gd name="T16" fmla="*/ 4 w 734"/>
                  <a:gd name="T17" fmla="*/ 292 h 444"/>
                  <a:gd name="T18" fmla="*/ 12 w 734"/>
                  <a:gd name="T19" fmla="*/ 276 h 444"/>
                  <a:gd name="T20" fmla="*/ 174 w 734"/>
                  <a:gd name="T21" fmla="*/ 52 h 444"/>
                  <a:gd name="T22" fmla="*/ 198 w 734"/>
                  <a:gd name="T23" fmla="*/ 26 h 444"/>
                  <a:gd name="T24" fmla="*/ 222 w 734"/>
                  <a:gd name="T25" fmla="*/ 10 h 444"/>
                  <a:gd name="T26" fmla="*/ 250 w 734"/>
                  <a:gd name="T27" fmla="*/ 2 h 444"/>
                  <a:gd name="T28" fmla="*/ 466 w 734"/>
                  <a:gd name="T29" fmla="*/ 0 h 444"/>
                  <a:gd name="T30" fmla="*/ 484 w 734"/>
                  <a:gd name="T31" fmla="*/ 2 h 444"/>
                  <a:gd name="T32" fmla="*/ 514 w 734"/>
                  <a:gd name="T33" fmla="*/ 10 h 444"/>
                  <a:gd name="T34" fmla="*/ 536 w 734"/>
                  <a:gd name="T35" fmla="*/ 26 h 444"/>
                  <a:gd name="T36" fmla="*/ 560 w 734"/>
                  <a:gd name="T37" fmla="*/ 52 h 444"/>
                  <a:gd name="T38" fmla="*/ 722 w 734"/>
                  <a:gd name="T39" fmla="*/ 276 h 444"/>
                  <a:gd name="T40" fmla="*/ 732 w 734"/>
                  <a:gd name="T41" fmla="*/ 292 h 444"/>
                  <a:gd name="T42" fmla="*/ 734 w 734"/>
                  <a:gd name="T43" fmla="*/ 312 h 444"/>
                  <a:gd name="T44" fmla="*/ 732 w 734"/>
                  <a:gd name="T45" fmla="*/ 324 h 444"/>
                  <a:gd name="T46" fmla="*/ 722 w 734"/>
                  <a:gd name="T47" fmla="*/ 348 h 444"/>
                  <a:gd name="T48" fmla="*/ 706 w 734"/>
                  <a:gd name="T49" fmla="*/ 366 h 444"/>
                  <a:gd name="T50" fmla="*/ 682 w 734"/>
                  <a:gd name="T51" fmla="*/ 376 h 444"/>
                  <a:gd name="T52" fmla="*/ 670 w 734"/>
                  <a:gd name="T53" fmla="*/ 376 h 444"/>
                  <a:gd name="T54" fmla="*/ 646 w 734"/>
                  <a:gd name="T55" fmla="*/ 372 h 444"/>
                  <a:gd name="T56" fmla="*/ 544 w 734"/>
                  <a:gd name="T57" fmla="*/ 444 h 444"/>
                  <a:gd name="T58" fmla="*/ 368 w 734"/>
                  <a:gd name="T59" fmla="*/ 374 h 444"/>
                  <a:gd name="T60" fmla="*/ 498 w 734"/>
                  <a:gd name="T61" fmla="*/ 330 h 444"/>
                  <a:gd name="T62" fmla="*/ 496 w 734"/>
                  <a:gd name="T63" fmla="*/ 330 h 444"/>
                  <a:gd name="T64" fmla="*/ 468 w 734"/>
                  <a:gd name="T65" fmla="*/ 316 h 444"/>
                  <a:gd name="T66" fmla="*/ 450 w 734"/>
                  <a:gd name="T67" fmla="*/ 296 h 444"/>
                  <a:gd name="T68" fmla="*/ 444 w 734"/>
                  <a:gd name="T69" fmla="*/ 274 h 444"/>
                  <a:gd name="T70" fmla="*/ 446 w 734"/>
                  <a:gd name="T71" fmla="*/ 250 h 444"/>
                  <a:gd name="T72" fmla="*/ 456 w 734"/>
                  <a:gd name="T73" fmla="*/ 230 h 444"/>
                  <a:gd name="T74" fmla="*/ 474 w 734"/>
                  <a:gd name="T75" fmla="*/ 214 h 444"/>
                  <a:gd name="T76" fmla="*/ 500 w 734"/>
                  <a:gd name="T77" fmla="*/ 206 h 444"/>
                  <a:gd name="T78" fmla="*/ 532 w 734"/>
                  <a:gd name="T79" fmla="*/ 210 h 444"/>
                  <a:gd name="T80" fmla="*/ 544 w 734"/>
                  <a:gd name="T81" fmla="*/ 78 h 444"/>
                  <a:gd name="T82" fmla="*/ 192 w 734"/>
                  <a:gd name="T83" fmla="*/ 78 h 444"/>
                  <a:gd name="T84" fmla="*/ 204 w 734"/>
                  <a:gd name="T85" fmla="*/ 210 h 444"/>
                  <a:gd name="T86" fmla="*/ 220 w 734"/>
                  <a:gd name="T87" fmla="*/ 206 h 444"/>
                  <a:gd name="T88" fmla="*/ 248 w 734"/>
                  <a:gd name="T89" fmla="*/ 208 h 444"/>
                  <a:gd name="T90" fmla="*/ 270 w 734"/>
                  <a:gd name="T91" fmla="*/ 220 h 444"/>
                  <a:gd name="T92" fmla="*/ 284 w 734"/>
                  <a:gd name="T93" fmla="*/ 240 h 444"/>
                  <a:gd name="T94" fmla="*/ 292 w 734"/>
                  <a:gd name="T95" fmla="*/ 262 h 444"/>
                  <a:gd name="T96" fmla="*/ 290 w 734"/>
                  <a:gd name="T97" fmla="*/ 284 h 444"/>
                  <a:gd name="T98" fmla="*/ 278 w 734"/>
                  <a:gd name="T99" fmla="*/ 306 h 444"/>
                  <a:gd name="T100" fmla="*/ 254 w 734"/>
                  <a:gd name="T101" fmla="*/ 324 h 444"/>
                  <a:gd name="T102" fmla="*/ 236 w 734"/>
                  <a:gd name="T103" fmla="*/ 330 h 444"/>
                  <a:gd name="T104" fmla="*/ 368 w 734"/>
                  <a:gd name="T105" fmla="*/ 374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34" h="444">
                    <a:moveTo>
                      <a:pt x="192" y="444"/>
                    </a:moveTo>
                    <a:lnTo>
                      <a:pt x="192" y="344"/>
                    </a:lnTo>
                    <a:lnTo>
                      <a:pt x="90" y="372"/>
                    </a:lnTo>
                    <a:lnTo>
                      <a:pt x="90" y="372"/>
                    </a:lnTo>
                    <a:lnTo>
                      <a:pt x="78" y="376"/>
                    </a:lnTo>
                    <a:lnTo>
                      <a:pt x="66" y="376"/>
                    </a:lnTo>
                    <a:lnTo>
                      <a:pt x="66" y="376"/>
                    </a:lnTo>
                    <a:lnTo>
                      <a:pt x="52" y="376"/>
                    </a:lnTo>
                    <a:lnTo>
                      <a:pt x="40" y="372"/>
                    </a:lnTo>
                    <a:lnTo>
                      <a:pt x="30" y="366"/>
                    </a:lnTo>
                    <a:lnTo>
                      <a:pt x="20" y="358"/>
                    </a:lnTo>
                    <a:lnTo>
                      <a:pt x="12" y="348"/>
                    </a:lnTo>
                    <a:lnTo>
                      <a:pt x="6" y="336"/>
                    </a:lnTo>
                    <a:lnTo>
                      <a:pt x="2" y="324"/>
                    </a:lnTo>
                    <a:lnTo>
                      <a:pt x="0" y="312"/>
                    </a:lnTo>
                    <a:lnTo>
                      <a:pt x="0" y="312"/>
                    </a:lnTo>
                    <a:lnTo>
                      <a:pt x="2" y="302"/>
                    </a:lnTo>
                    <a:lnTo>
                      <a:pt x="4" y="292"/>
                    </a:lnTo>
                    <a:lnTo>
                      <a:pt x="8" y="284"/>
                    </a:lnTo>
                    <a:lnTo>
                      <a:pt x="12" y="276"/>
                    </a:lnTo>
                    <a:lnTo>
                      <a:pt x="174" y="52"/>
                    </a:lnTo>
                    <a:lnTo>
                      <a:pt x="174" y="52"/>
                    </a:lnTo>
                    <a:lnTo>
                      <a:pt x="190" y="34"/>
                    </a:lnTo>
                    <a:lnTo>
                      <a:pt x="198" y="26"/>
                    </a:lnTo>
                    <a:lnTo>
                      <a:pt x="210" y="18"/>
                    </a:lnTo>
                    <a:lnTo>
                      <a:pt x="222" y="10"/>
                    </a:lnTo>
                    <a:lnTo>
                      <a:pt x="234" y="6"/>
                    </a:lnTo>
                    <a:lnTo>
                      <a:pt x="250" y="2"/>
                    </a:lnTo>
                    <a:lnTo>
                      <a:pt x="270" y="0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84" y="2"/>
                    </a:lnTo>
                    <a:lnTo>
                      <a:pt x="500" y="6"/>
                    </a:lnTo>
                    <a:lnTo>
                      <a:pt x="514" y="10"/>
                    </a:lnTo>
                    <a:lnTo>
                      <a:pt x="526" y="18"/>
                    </a:lnTo>
                    <a:lnTo>
                      <a:pt x="536" y="26"/>
                    </a:lnTo>
                    <a:lnTo>
                      <a:pt x="546" y="34"/>
                    </a:lnTo>
                    <a:lnTo>
                      <a:pt x="560" y="52"/>
                    </a:lnTo>
                    <a:lnTo>
                      <a:pt x="722" y="276"/>
                    </a:lnTo>
                    <a:lnTo>
                      <a:pt x="722" y="276"/>
                    </a:lnTo>
                    <a:lnTo>
                      <a:pt x="728" y="284"/>
                    </a:lnTo>
                    <a:lnTo>
                      <a:pt x="732" y="292"/>
                    </a:lnTo>
                    <a:lnTo>
                      <a:pt x="734" y="302"/>
                    </a:lnTo>
                    <a:lnTo>
                      <a:pt x="734" y="312"/>
                    </a:lnTo>
                    <a:lnTo>
                      <a:pt x="734" y="312"/>
                    </a:lnTo>
                    <a:lnTo>
                      <a:pt x="732" y="324"/>
                    </a:lnTo>
                    <a:lnTo>
                      <a:pt x="728" y="336"/>
                    </a:lnTo>
                    <a:lnTo>
                      <a:pt x="722" y="348"/>
                    </a:lnTo>
                    <a:lnTo>
                      <a:pt x="716" y="358"/>
                    </a:lnTo>
                    <a:lnTo>
                      <a:pt x="706" y="366"/>
                    </a:lnTo>
                    <a:lnTo>
                      <a:pt x="694" y="372"/>
                    </a:lnTo>
                    <a:lnTo>
                      <a:pt x="682" y="376"/>
                    </a:lnTo>
                    <a:lnTo>
                      <a:pt x="670" y="376"/>
                    </a:lnTo>
                    <a:lnTo>
                      <a:pt x="670" y="376"/>
                    </a:lnTo>
                    <a:lnTo>
                      <a:pt x="656" y="376"/>
                    </a:lnTo>
                    <a:lnTo>
                      <a:pt x="646" y="372"/>
                    </a:lnTo>
                    <a:lnTo>
                      <a:pt x="544" y="344"/>
                    </a:lnTo>
                    <a:lnTo>
                      <a:pt x="544" y="444"/>
                    </a:lnTo>
                    <a:lnTo>
                      <a:pt x="192" y="444"/>
                    </a:lnTo>
                    <a:close/>
                    <a:moveTo>
                      <a:pt x="368" y="374"/>
                    </a:moveTo>
                    <a:lnTo>
                      <a:pt x="368" y="374"/>
                    </a:lnTo>
                    <a:lnTo>
                      <a:pt x="498" y="330"/>
                    </a:lnTo>
                    <a:lnTo>
                      <a:pt x="496" y="330"/>
                    </a:lnTo>
                    <a:lnTo>
                      <a:pt x="496" y="330"/>
                    </a:lnTo>
                    <a:lnTo>
                      <a:pt x="480" y="324"/>
                    </a:lnTo>
                    <a:lnTo>
                      <a:pt x="468" y="316"/>
                    </a:lnTo>
                    <a:lnTo>
                      <a:pt x="458" y="306"/>
                    </a:lnTo>
                    <a:lnTo>
                      <a:pt x="450" y="296"/>
                    </a:lnTo>
                    <a:lnTo>
                      <a:pt x="446" y="284"/>
                    </a:lnTo>
                    <a:lnTo>
                      <a:pt x="444" y="274"/>
                    </a:lnTo>
                    <a:lnTo>
                      <a:pt x="444" y="262"/>
                    </a:lnTo>
                    <a:lnTo>
                      <a:pt x="446" y="250"/>
                    </a:lnTo>
                    <a:lnTo>
                      <a:pt x="450" y="240"/>
                    </a:lnTo>
                    <a:lnTo>
                      <a:pt x="456" y="230"/>
                    </a:lnTo>
                    <a:lnTo>
                      <a:pt x="464" y="220"/>
                    </a:lnTo>
                    <a:lnTo>
                      <a:pt x="474" y="214"/>
                    </a:lnTo>
                    <a:lnTo>
                      <a:pt x="486" y="208"/>
                    </a:lnTo>
                    <a:lnTo>
                      <a:pt x="500" y="206"/>
                    </a:lnTo>
                    <a:lnTo>
                      <a:pt x="514" y="206"/>
                    </a:lnTo>
                    <a:lnTo>
                      <a:pt x="532" y="210"/>
                    </a:lnTo>
                    <a:lnTo>
                      <a:pt x="544" y="214"/>
                    </a:lnTo>
                    <a:lnTo>
                      <a:pt x="544" y="78"/>
                    </a:lnTo>
                    <a:lnTo>
                      <a:pt x="368" y="136"/>
                    </a:lnTo>
                    <a:lnTo>
                      <a:pt x="192" y="78"/>
                    </a:lnTo>
                    <a:lnTo>
                      <a:pt x="192" y="214"/>
                    </a:lnTo>
                    <a:lnTo>
                      <a:pt x="204" y="210"/>
                    </a:lnTo>
                    <a:lnTo>
                      <a:pt x="204" y="210"/>
                    </a:lnTo>
                    <a:lnTo>
                      <a:pt x="220" y="206"/>
                    </a:lnTo>
                    <a:lnTo>
                      <a:pt x="234" y="206"/>
                    </a:lnTo>
                    <a:lnTo>
                      <a:pt x="248" y="208"/>
                    </a:lnTo>
                    <a:lnTo>
                      <a:pt x="260" y="214"/>
                    </a:lnTo>
                    <a:lnTo>
                      <a:pt x="270" y="220"/>
                    </a:lnTo>
                    <a:lnTo>
                      <a:pt x="278" y="230"/>
                    </a:lnTo>
                    <a:lnTo>
                      <a:pt x="284" y="240"/>
                    </a:lnTo>
                    <a:lnTo>
                      <a:pt x="290" y="250"/>
                    </a:lnTo>
                    <a:lnTo>
                      <a:pt x="292" y="262"/>
                    </a:lnTo>
                    <a:lnTo>
                      <a:pt x="292" y="274"/>
                    </a:lnTo>
                    <a:lnTo>
                      <a:pt x="290" y="284"/>
                    </a:lnTo>
                    <a:lnTo>
                      <a:pt x="284" y="296"/>
                    </a:lnTo>
                    <a:lnTo>
                      <a:pt x="278" y="306"/>
                    </a:lnTo>
                    <a:lnTo>
                      <a:pt x="268" y="316"/>
                    </a:lnTo>
                    <a:lnTo>
                      <a:pt x="254" y="324"/>
                    </a:lnTo>
                    <a:lnTo>
                      <a:pt x="238" y="330"/>
                    </a:lnTo>
                    <a:lnTo>
                      <a:pt x="236" y="330"/>
                    </a:lnTo>
                    <a:lnTo>
                      <a:pt x="368" y="374"/>
                    </a:lnTo>
                    <a:lnTo>
                      <a:pt x="368" y="374"/>
                    </a:lnTo>
                    <a:close/>
                  </a:path>
                </a:pathLst>
              </a:custGeom>
              <a:solidFill>
                <a:srgbClr val="495A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31" tIns="41465" rIns="82931" bIns="41465" numCol="1" anchor="t" anchorCtr="0" compatLnSpc="1">
                <a:prstTxWarp prst="textNoShape">
                  <a:avLst/>
                </a:prstTxWarp>
              </a:bodyPr>
              <a:lstStyle/>
              <a:p>
                <a:pPr defTabSz="414635" latinLnBrk="0"/>
                <a:endParaRPr lang="ko-KR" altLang="en-US" sz="1270" dirty="0">
                  <a:solidFill>
                    <a:prstClr val="black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  <p:grpSp>
            <p:nvGrpSpPr>
              <p:cNvPr id="33" name="그룹 32">
                <a:extLst>
                  <a:ext uri="{FF2B5EF4-FFF2-40B4-BE49-F238E27FC236}">
                    <a16:creationId xmlns:a16="http://schemas.microsoft.com/office/drawing/2014/main" id="{18269909-E629-CCEA-E6EE-288407D326D3}"/>
                  </a:ext>
                </a:extLst>
              </p:cNvPr>
              <p:cNvGrpSpPr/>
              <p:nvPr/>
            </p:nvGrpSpPr>
            <p:grpSpPr>
              <a:xfrm>
                <a:off x="8639926" y="1139137"/>
                <a:ext cx="221484" cy="353949"/>
                <a:chOff x="8029991" y="1044419"/>
                <a:chExt cx="221484" cy="353949"/>
              </a:xfrm>
            </p:grpSpPr>
            <p:sp>
              <p:nvSpPr>
                <p:cNvPr id="34" name="Freeform 71">
                  <a:extLst>
                    <a:ext uri="{FF2B5EF4-FFF2-40B4-BE49-F238E27FC236}">
                      <a16:creationId xmlns:a16="http://schemas.microsoft.com/office/drawing/2014/main" id="{088984B3-8256-1618-31B3-921D71AD0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6126" y="1374927"/>
                  <a:ext cx="64600" cy="23441"/>
                </a:xfrm>
                <a:custGeom>
                  <a:avLst/>
                  <a:gdLst>
                    <a:gd name="T0" fmla="*/ 4 w 56"/>
                    <a:gd name="T1" fmla="*/ 6 h 20"/>
                    <a:gd name="T2" fmla="*/ 4 w 56"/>
                    <a:gd name="T3" fmla="*/ 6 h 20"/>
                    <a:gd name="T4" fmla="*/ 8 w 56"/>
                    <a:gd name="T5" fmla="*/ 10 h 20"/>
                    <a:gd name="T6" fmla="*/ 14 w 56"/>
                    <a:gd name="T7" fmla="*/ 16 h 20"/>
                    <a:gd name="T8" fmla="*/ 20 w 56"/>
                    <a:gd name="T9" fmla="*/ 18 h 20"/>
                    <a:gd name="T10" fmla="*/ 28 w 56"/>
                    <a:gd name="T11" fmla="*/ 20 h 20"/>
                    <a:gd name="T12" fmla="*/ 28 w 56"/>
                    <a:gd name="T13" fmla="*/ 20 h 20"/>
                    <a:gd name="T14" fmla="*/ 28 w 56"/>
                    <a:gd name="T15" fmla="*/ 20 h 20"/>
                    <a:gd name="T16" fmla="*/ 36 w 56"/>
                    <a:gd name="T17" fmla="*/ 18 h 20"/>
                    <a:gd name="T18" fmla="*/ 44 w 56"/>
                    <a:gd name="T19" fmla="*/ 16 h 20"/>
                    <a:gd name="T20" fmla="*/ 50 w 56"/>
                    <a:gd name="T21" fmla="*/ 10 h 20"/>
                    <a:gd name="T22" fmla="*/ 54 w 56"/>
                    <a:gd name="T23" fmla="*/ 6 h 20"/>
                    <a:gd name="T24" fmla="*/ 56 w 56"/>
                    <a:gd name="T25" fmla="*/ 0 h 20"/>
                    <a:gd name="T26" fmla="*/ 0 w 56"/>
                    <a:gd name="T27" fmla="*/ 0 h 20"/>
                    <a:gd name="T28" fmla="*/ 4 w 56"/>
                    <a:gd name="T29" fmla="*/ 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6" h="20">
                      <a:moveTo>
                        <a:pt x="4" y="6"/>
                      </a:moveTo>
                      <a:lnTo>
                        <a:pt x="4" y="6"/>
                      </a:lnTo>
                      <a:lnTo>
                        <a:pt x="8" y="10"/>
                      </a:lnTo>
                      <a:lnTo>
                        <a:pt x="14" y="16"/>
                      </a:lnTo>
                      <a:lnTo>
                        <a:pt x="20" y="18"/>
                      </a:lnTo>
                      <a:lnTo>
                        <a:pt x="28" y="20"/>
                      </a:lnTo>
                      <a:lnTo>
                        <a:pt x="28" y="20"/>
                      </a:lnTo>
                      <a:lnTo>
                        <a:pt x="28" y="20"/>
                      </a:lnTo>
                      <a:lnTo>
                        <a:pt x="36" y="18"/>
                      </a:lnTo>
                      <a:lnTo>
                        <a:pt x="44" y="16"/>
                      </a:lnTo>
                      <a:lnTo>
                        <a:pt x="50" y="10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0" y="0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495A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2931" tIns="41465" rIns="82931" bIns="4146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14635" latinLnBrk="0"/>
                  <a:endParaRPr lang="ko-KR" altLang="en-US" sz="1270" dirty="0">
                    <a:solidFill>
                      <a:prstClr val="black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  <p:sp>
              <p:nvSpPr>
                <p:cNvPr id="35" name="Freeform 72">
                  <a:extLst>
                    <a:ext uri="{FF2B5EF4-FFF2-40B4-BE49-F238E27FC236}">
                      <a16:creationId xmlns:a16="http://schemas.microsoft.com/office/drawing/2014/main" id="{A90C0F9E-7F0E-FA26-55C4-BC0B0785B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2283" y="1335079"/>
                  <a:ext cx="94592" cy="25784"/>
                </a:xfrm>
                <a:custGeom>
                  <a:avLst/>
                  <a:gdLst>
                    <a:gd name="T0" fmla="*/ 70 w 82"/>
                    <a:gd name="T1" fmla="*/ 0 h 22"/>
                    <a:gd name="T2" fmla="*/ 10 w 82"/>
                    <a:gd name="T3" fmla="*/ 0 h 22"/>
                    <a:gd name="T4" fmla="*/ 10 w 82"/>
                    <a:gd name="T5" fmla="*/ 0 h 22"/>
                    <a:gd name="T6" fmla="*/ 6 w 82"/>
                    <a:gd name="T7" fmla="*/ 2 h 22"/>
                    <a:gd name="T8" fmla="*/ 2 w 82"/>
                    <a:gd name="T9" fmla="*/ 4 h 22"/>
                    <a:gd name="T10" fmla="*/ 2 w 82"/>
                    <a:gd name="T11" fmla="*/ 4 h 22"/>
                    <a:gd name="T12" fmla="*/ 0 w 82"/>
                    <a:gd name="T13" fmla="*/ 6 h 22"/>
                    <a:gd name="T14" fmla="*/ 0 w 82"/>
                    <a:gd name="T15" fmla="*/ 10 h 22"/>
                    <a:gd name="T16" fmla="*/ 0 w 82"/>
                    <a:gd name="T17" fmla="*/ 10 h 22"/>
                    <a:gd name="T18" fmla="*/ 0 w 82"/>
                    <a:gd name="T19" fmla="*/ 16 h 22"/>
                    <a:gd name="T20" fmla="*/ 2 w 82"/>
                    <a:gd name="T21" fmla="*/ 18 h 22"/>
                    <a:gd name="T22" fmla="*/ 2 w 82"/>
                    <a:gd name="T23" fmla="*/ 18 h 22"/>
                    <a:gd name="T24" fmla="*/ 6 w 82"/>
                    <a:gd name="T25" fmla="*/ 20 h 22"/>
                    <a:gd name="T26" fmla="*/ 10 w 82"/>
                    <a:gd name="T27" fmla="*/ 22 h 22"/>
                    <a:gd name="T28" fmla="*/ 70 w 82"/>
                    <a:gd name="T29" fmla="*/ 22 h 22"/>
                    <a:gd name="T30" fmla="*/ 70 w 82"/>
                    <a:gd name="T31" fmla="*/ 22 h 22"/>
                    <a:gd name="T32" fmla="*/ 76 w 82"/>
                    <a:gd name="T33" fmla="*/ 20 h 22"/>
                    <a:gd name="T34" fmla="*/ 78 w 82"/>
                    <a:gd name="T35" fmla="*/ 18 h 22"/>
                    <a:gd name="T36" fmla="*/ 80 w 82"/>
                    <a:gd name="T37" fmla="*/ 16 h 22"/>
                    <a:gd name="T38" fmla="*/ 82 w 82"/>
                    <a:gd name="T39" fmla="*/ 10 h 22"/>
                    <a:gd name="T40" fmla="*/ 82 w 82"/>
                    <a:gd name="T41" fmla="*/ 10 h 22"/>
                    <a:gd name="T42" fmla="*/ 80 w 82"/>
                    <a:gd name="T43" fmla="*/ 6 h 22"/>
                    <a:gd name="T44" fmla="*/ 78 w 82"/>
                    <a:gd name="T45" fmla="*/ 4 h 22"/>
                    <a:gd name="T46" fmla="*/ 76 w 82"/>
                    <a:gd name="T47" fmla="*/ 0 h 22"/>
                    <a:gd name="T48" fmla="*/ 70 w 82"/>
                    <a:gd name="T49" fmla="*/ 0 h 22"/>
                    <a:gd name="T50" fmla="*/ 70 w 82"/>
                    <a:gd name="T51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2" h="22">
                      <a:moveTo>
                        <a:pt x="70" y="0"/>
                      </a:move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6" y="20"/>
                      </a:lnTo>
                      <a:lnTo>
                        <a:pt x="10" y="22"/>
                      </a:lnTo>
                      <a:lnTo>
                        <a:pt x="70" y="22"/>
                      </a:lnTo>
                      <a:lnTo>
                        <a:pt x="70" y="22"/>
                      </a:lnTo>
                      <a:lnTo>
                        <a:pt x="76" y="20"/>
                      </a:lnTo>
                      <a:lnTo>
                        <a:pt x="78" y="18"/>
                      </a:lnTo>
                      <a:lnTo>
                        <a:pt x="80" y="16"/>
                      </a:lnTo>
                      <a:lnTo>
                        <a:pt x="82" y="10"/>
                      </a:lnTo>
                      <a:lnTo>
                        <a:pt x="82" y="10"/>
                      </a:lnTo>
                      <a:lnTo>
                        <a:pt x="80" y="6"/>
                      </a:lnTo>
                      <a:lnTo>
                        <a:pt x="78" y="4"/>
                      </a:lnTo>
                      <a:lnTo>
                        <a:pt x="76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495A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2931" tIns="41465" rIns="82931" bIns="4146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14635" latinLnBrk="0"/>
                  <a:endParaRPr lang="ko-KR" altLang="en-US" sz="1270" dirty="0">
                    <a:solidFill>
                      <a:prstClr val="black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  <p:sp>
              <p:nvSpPr>
                <p:cNvPr id="36" name="Freeform 73">
                  <a:extLst>
                    <a:ext uri="{FF2B5EF4-FFF2-40B4-BE49-F238E27FC236}">
                      <a16:creationId xmlns:a16="http://schemas.microsoft.com/office/drawing/2014/main" id="{DFE0E57C-F7A2-A10A-1DFE-F01CBCA856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3055" y="1297574"/>
                  <a:ext cx="113049" cy="25784"/>
                </a:xfrm>
                <a:custGeom>
                  <a:avLst/>
                  <a:gdLst>
                    <a:gd name="T0" fmla="*/ 88 w 98"/>
                    <a:gd name="T1" fmla="*/ 0 h 22"/>
                    <a:gd name="T2" fmla="*/ 10 w 98"/>
                    <a:gd name="T3" fmla="*/ 0 h 22"/>
                    <a:gd name="T4" fmla="*/ 10 w 98"/>
                    <a:gd name="T5" fmla="*/ 0 h 22"/>
                    <a:gd name="T6" fmla="*/ 6 w 98"/>
                    <a:gd name="T7" fmla="*/ 2 h 22"/>
                    <a:gd name="T8" fmla="*/ 2 w 98"/>
                    <a:gd name="T9" fmla="*/ 4 h 22"/>
                    <a:gd name="T10" fmla="*/ 0 w 98"/>
                    <a:gd name="T11" fmla="*/ 6 h 22"/>
                    <a:gd name="T12" fmla="*/ 0 w 98"/>
                    <a:gd name="T13" fmla="*/ 12 h 22"/>
                    <a:gd name="T14" fmla="*/ 0 w 98"/>
                    <a:gd name="T15" fmla="*/ 12 h 22"/>
                    <a:gd name="T16" fmla="*/ 0 w 98"/>
                    <a:gd name="T17" fmla="*/ 16 h 22"/>
                    <a:gd name="T18" fmla="*/ 2 w 98"/>
                    <a:gd name="T19" fmla="*/ 20 h 22"/>
                    <a:gd name="T20" fmla="*/ 6 w 98"/>
                    <a:gd name="T21" fmla="*/ 22 h 22"/>
                    <a:gd name="T22" fmla="*/ 10 w 98"/>
                    <a:gd name="T23" fmla="*/ 22 h 22"/>
                    <a:gd name="T24" fmla="*/ 88 w 98"/>
                    <a:gd name="T25" fmla="*/ 22 h 22"/>
                    <a:gd name="T26" fmla="*/ 88 w 98"/>
                    <a:gd name="T27" fmla="*/ 22 h 22"/>
                    <a:gd name="T28" fmla="*/ 92 w 98"/>
                    <a:gd name="T29" fmla="*/ 22 h 22"/>
                    <a:gd name="T30" fmla="*/ 94 w 98"/>
                    <a:gd name="T31" fmla="*/ 20 h 22"/>
                    <a:gd name="T32" fmla="*/ 96 w 98"/>
                    <a:gd name="T33" fmla="*/ 16 h 22"/>
                    <a:gd name="T34" fmla="*/ 98 w 98"/>
                    <a:gd name="T35" fmla="*/ 12 h 22"/>
                    <a:gd name="T36" fmla="*/ 98 w 98"/>
                    <a:gd name="T37" fmla="*/ 12 h 22"/>
                    <a:gd name="T38" fmla="*/ 96 w 98"/>
                    <a:gd name="T39" fmla="*/ 8 h 22"/>
                    <a:gd name="T40" fmla="*/ 94 w 98"/>
                    <a:gd name="T41" fmla="*/ 4 h 22"/>
                    <a:gd name="T42" fmla="*/ 94 w 98"/>
                    <a:gd name="T43" fmla="*/ 4 h 22"/>
                    <a:gd name="T44" fmla="*/ 92 w 98"/>
                    <a:gd name="T45" fmla="*/ 2 h 22"/>
                    <a:gd name="T46" fmla="*/ 88 w 98"/>
                    <a:gd name="T47" fmla="*/ 0 h 22"/>
                    <a:gd name="T48" fmla="*/ 88 w 98"/>
                    <a:gd name="T4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98" h="22">
                      <a:moveTo>
                        <a:pt x="88" y="0"/>
                      </a:move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6" y="22"/>
                      </a:lnTo>
                      <a:lnTo>
                        <a:pt x="10" y="22"/>
                      </a:lnTo>
                      <a:lnTo>
                        <a:pt x="88" y="22"/>
                      </a:lnTo>
                      <a:lnTo>
                        <a:pt x="88" y="22"/>
                      </a:lnTo>
                      <a:lnTo>
                        <a:pt x="92" y="22"/>
                      </a:lnTo>
                      <a:lnTo>
                        <a:pt x="94" y="20"/>
                      </a:lnTo>
                      <a:lnTo>
                        <a:pt x="96" y="16"/>
                      </a:lnTo>
                      <a:lnTo>
                        <a:pt x="98" y="12"/>
                      </a:lnTo>
                      <a:lnTo>
                        <a:pt x="98" y="12"/>
                      </a:lnTo>
                      <a:lnTo>
                        <a:pt x="96" y="8"/>
                      </a:lnTo>
                      <a:lnTo>
                        <a:pt x="94" y="4"/>
                      </a:lnTo>
                      <a:lnTo>
                        <a:pt x="94" y="4"/>
                      </a:lnTo>
                      <a:lnTo>
                        <a:pt x="92" y="2"/>
                      </a:lnTo>
                      <a:lnTo>
                        <a:pt x="88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495A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2931" tIns="41465" rIns="82931" bIns="4146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14635" latinLnBrk="0"/>
                  <a:endParaRPr lang="ko-KR" altLang="en-US" sz="1270" dirty="0">
                    <a:solidFill>
                      <a:prstClr val="black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  <p:sp>
              <p:nvSpPr>
                <p:cNvPr id="37" name="Freeform 74">
                  <a:extLst>
                    <a:ext uri="{FF2B5EF4-FFF2-40B4-BE49-F238E27FC236}">
                      <a16:creationId xmlns:a16="http://schemas.microsoft.com/office/drawing/2014/main" id="{6FCA4831-AC0C-B3B5-8F4D-5BD21E8DC1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029991" y="1044419"/>
                  <a:ext cx="221484" cy="248467"/>
                </a:xfrm>
                <a:custGeom>
                  <a:avLst/>
                  <a:gdLst>
                    <a:gd name="T0" fmla="*/ 164 w 192"/>
                    <a:gd name="T1" fmla="*/ 28 h 212"/>
                    <a:gd name="T2" fmla="*/ 134 w 192"/>
                    <a:gd name="T3" fmla="*/ 6 h 212"/>
                    <a:gd name="T4" fmla="*/ 96 w 192"/>
                    <a:gd name="T5" fmla="*/ 0 h 212"/>
                    <a:gd name="T6" fmla="*/ 76 w 192"/>
                    <a:gd name="T7" fmla="*/ 2 h 212"/>
                    <a:gd name="T8" fmla="*/ 42 w 192"/>
                    <a:gd name="T9" fmla="*/ 16 h 212"/>
                    <a:gd name="T10" fmla="*/ 16 w 192"/>
                    <a:gd name="T11" fmla="*/ 42 h 212"/>
                    <a:gd name="T12" fmla="*/ 2 w 192"/>
                    <a:gd name="T13" fmla="*/ 76 h 212"/>
                    <a:gd name="T14" fmla="*/ 0 w 192"/>
                    <a:gd name="T15" fmla="*/ 96 h 212"/>
                    <a:gd name="T16" fmla="*/ 8 w 192"/>
                    <a:gd name="T17" fmla="*/ 134 h 212"/>
                    <a:gd name="T18" fmla="*/ 30 w 192"/>
                    <a:gd name="T19" fmla="*/ 164 h 212"/>
                    <a:gd name="T20" fmla="*/ 32 w 192"/>
                    <a:gd name="T21" fmla="*/ 170 h 212"/>
                    <a:gd name="T22" fmla="*/ 36 w 192"/>
                    <a:gd name="T23" fmla="*/ 186 h 212"/>
                    <a:gd name="T24" fmla="*/ 38 w 192"/>
                    <a:gd name="T25" fmla="*/ 200 h 212"/>
                    <a:gd name="T26" fmla="*/ 42 w 192"/>
                    <a:gd name="T27" fmla="*/ 210 h 212"/>
                    <a:gd name="T28" fmla="*/ 52 w 192"/>
                    <a:gd name="T29" fmla="*/ 212 h 212"/>
                    <a:gd name="T30" fmla="*/ 52 w 192"/>
                    <a:gd name="T31" fmla="*/ 212 h 212"/>
                    <a:gd name="T32" fmla="*/ 56 w 192"/>
                    <a:gd name="T33" fmla="*/ 212 h 212"/>
                    <a:gd name="T34" fmla="*/ 60 w 192"/>
                    <a:gd name="T35" fmla="*/ 208 h 212"/>
                    <a:gd name="T36" fmla="*/ 64 w 192"/>
                    <a:gd name="T37" fmla="*/ 200 h 212"/>
                    <a:gd name="T38" fmla="*/ 62 w 192"/>
                    <a:gd name="T39" fmla="*/ 182 h 212"/>
                    <a:gd name="T40" fmla="*/ 54 w 192"/>
                    <a:gd name="T41" fmla="*/ 156 h 212"/>
                    <a:gd name="T42" fmla="*/ 48 w 192"/>
                    <a:gd name="T43" fmla="*/ 148 h 212"/>
                    <a:gd name="T44" fmla="*/ 32 w 192"/>
                    <a:gd name="T45" fmla="*/ 124 h 212"/>
                    <a:gd name="T46" fmla="*/ 26 w 192"/>
                    <a:gd name="T47" fmla="*/ 96 h 212"/>
                    <a:gd name="T48" fmla="*/ 26 w 192"/>
                    <a:gd name="T49" fmla="*/ 82 h 212"/>
                    <a:gd name="T50" fmla="*/ 38 w 192"/>
                    <a:gd name="T51" fmla="*/ 56 h 212"/>
                    <a:gd name="T52" fmla="*/ 56 w 192"/>
                    <a:gd name="T53" fmla="*/ 36 h 212"/>
                    <a:gd name="T54" fmla="*/ 82 w 192"/>
                    <a:gd name="T55" fmla="*/ 26 h 212"/>
                    <a:gd name="T56" fmla="*/ 96 w 192"/>
                    <a:gd name="T57" fmla="*/ 24 h 212"/>
                    <a:gd name="T58" fmla="*/ 124 w 192"/>
                    <a:gd name="T59" fmla="*/ 30 h 212"/>
                    <a:gd name="T60" fmla="*/ 146 w 192"/>
                    <a:gd name="T61" fmla="*/ 46 h 212"/>
                    <a:gd name="T62" fmla="*/ 162 w 192"/>
                    <a:gd name="T63" fmla="*/ 68 h 212"/>
                    <a:gd name="T64" fmla="*/ 168 w 192"/>
                    <a:gd name="T65" fmla="*/ 96 h 212"/>
                    <a:gd name="T66" fmla="*/ 166 w 192"/>
                    <a:gd name="T67" fmla="*/ 110 h 212"/>
                    <a:gd name="T68" fmla="*/ 154 w 192"/>
                    <a:gd name="T69" fmla="*/ 136 h 212"/>
                    <a:gd name="T70" fmla="*/ 144 w 192"/>
                    <a:gd name="T71" fmla="*/ 148 h 212"/>
                    <a:gd name="T72" fmla="*/ 134 w 192"/>
                    <a:gd name="T73" fmla="*/ 168 h 212"/>
                    <a:gd name="T74" fmla="*/ 130 w 192"/>
                    <a:gd name="T75" fmla="*/ 200 h 212"/>
                    <a:gd name="T76" fmla="*/ 130 w 192"/>
                    <a:gd name="T77" fmla="*/ 204 h 212"/>
                    <a:gd name="T78" fmla="*/ 136 w 192"/>
                    <a:gd name="T79" fmla="*/ 212 h 212"/>
                    <a:gd name="T80" fmla="*/ 142 w 192"/>
                    <a:gd name="T81" fmla="*/ 212 h 212"/>
                    <a:gd name="T82" fmla="*/ 146 w 192"/>
                    <a:gd name="T83" fmla="*/ 212 h 212"/>
                    <a:gd name="T84" fmla="*/ 154 w 192"/>
                    <a:gd name="T85" fmla="*/ 206 h 212"/>
                    <a:gd name="T86" fmla="*/ 154 w 192"/>
                    <a:gd name="T87" fmla="*/ 200 h 212"/>
                    <a:gd name="T88" fmla="*/ 158 w 192"/>
                    <a:gd name="T89" fmla="*/ 176 h 212"/>
                    <a:gd name="T90" fmla="*/ 164 w 192"/>
                    <a:gd name="T91" fmla="*/ 164 h 212"/>
                    <a:gd name="T92" fmla="*/ 176 w 192"/>
                    <a:gd name="T93" fmla="*/ 150 h 212"/>
                    <a:gd name="T94" fmla="*/ 190 w 192"/>
                    <a:gd name="T95" fmla="*/ 114 h 212"/>
                    <a:gd name="T96" fmla="*/ 192 w 192"/>
                    <a:gd name="T97" fmla="*/ 96 h 212"/>
                    <a:gd name="T98" fmla="*/ 186 w 192"/>
                    <a:gd name="T99" fmla="*/ 58 h 212"/>
                    <a:gd name="T100" fmla="*/ 164 w 192"/>
                    <a:gd name="T101" fmla="*/ 28 h 212"/>
                    <a:gd name="T102" fmla="*/ 142 w 192"/>
                    <a:gd name="T103" fmla="*/ 208 h 212"/>
                    <a:gd name="T104" fmla="*/ 142 w 192"/>
                    <a:gd name="T105" fmla="*/ 208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92" h="212">
                      <a:moveTo>
                        <a:pt x="164" y="28"/>
                      </a:moveTo>
                      <a:lnTo>
                        <a:pt x="164" y="28"/>
                      </a:lnTo>
                      <a:lnTo>
                        <a:pt x="150" y="16"/>
                      </a:lnTo>
                      <a:lnTo>
                        <a:pt x="134" y="6"/>
                      </a:lnTo>
                      <a:lnTo>
                        <a:pt x="116" y="2"/>
                      </a:lnTo>
                      <a:lnTo>
                        <a:pt x="96" y="0"/>
                      </a:lnTo>
                      <a:lnTo>
                        <a:pt x="96" y="0"/>
                      </a:lnTo>
                      <a:lnTo>
                        <a:pt x="76" y="2"/>
                      </a:lnTo>
                      <a:lnTo>
                        <a:pt x="58" y="6"/>
                      </a:lnTo>
                      <a:lnTo>
                        <a:pt x="42" y="16"/>
                      </a:lnTo>
                      <a:lnTo>
                        <a:pt x="28" y="28"/>
                      </a:lnTo>
                      <a:lnTo>
                        <a:pt x="16" y="42"/>
                      </a:lnTo>
                      <a:lnTo>
                        <a:pt x="8" y="58"/>
                      </a:lnTo>
                      <a:lnTo>
                        <a:pt x="2" y="76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2" y="114"/>
                      </a:lnTo>
                      <a:lnTo>
                        <a:pt x="8" y="134"/>
                      </a:lnTo>
                      <a:lnTo>
                        <a:pt x="16" y="150"/>
                      </a:lnTo>
                      <a:lnTo>
                        <a:pt x="30" y="164"/>
                      </a:lnTo>
                      <a:lnTo>
                        <a:pt x="30" y="164"/>
                      </a:lnTo>
                      <a:lnTo>
                        <a:pt x="32" y="170"/>
                      </a:lnTo>
                      <a:lnTo>
                        <a:pt x="34" y="176"/>
                      </a:lnTo>
                      <a:lnTo>
                        <a:pt x="36" y="186"/>
                      </a:lnTo>
                      <a:lnTo>
                        <a:pt x="38" y="200"/>
                      </a:lnTo>
                      <a:lnTo>
                        <a:pt x="38" y="200"/>
                      </a:lnTo>
                      <a:lnTo>
                        <a:pt x="38" y="206"/>
                      </a:lnTo>
                      <a:lnTo>
                        <a:pt x="42" y="210"/>
                      </a:lnTo>
                      <a:lnTo>
                        <a:pt x="46" y="212"/>
                      </a:lnTo>
                      <a:lnTo>
                        <a:pt x="52" y="212"/>
                      </a:lnTo>
                      <a:lnTo>
                        <a:pt x="52" y="212"/>
                      </a:lnTo>
                      <a:lnTo>
                        <a:pt x="52" y="212"/>
                      </a:lnTo>
                      <a:lnTo>
                        <a:pt x="52" y="212"/>
                      </a:lnTo>
                      <a:lnTo>
                        <a:pt x="56" y="212"/>
                      </a:lnTo>
                      <a:lnTo>
                        <a:pt x="60" y="208"/>
                      </a:lnTo>
                      <a:lnTo>
                        <a:pt x="60" y="208"/>
                      </a:lnTo>
                      <a:lnTo>
                        <a:pt x="62" y="204"/>
                      </a:lnTo>
                      <a:lnTo>
                        <a:pt x="64" y="200"/>
                      </a:lnTo>
                      <a:lnTo>
                        <a:pt x="64" y="200"/>
                      </a:lnTo>
                      <a:lnTo>
                        <a:pt x="62" y="182"/>
                      </a:lnTo>
                      <a:lnTo>
                        <a:pt x="58" y="168"/>
                      </a:lnTo>
                      <a:lnTo>
                        <a:pt x="54" y="156"/>
                      </a:lnTo>
                      <a:lnTo>
                        <a:pt x="48" y="148"/>
                      </a:lnTo>
                      <a:lnTo>
                        <a:pt x="48" y="148"/>
                      </a:lnTo>
                      <a:lnTo>
                        <a:pt x="38" y="136"/>
                      </a:lnTo>
                      <a:lnTo>
                        <a:pt x="32" y="124"/>
                      </a:lnTo>
                      <a:lnTo>
                        <a:pt x="26" y="110"/>
                      </a:lnTo>
                      <a:lnTo>
                        <a:pt x="26" y="96"/>
                      </a:lnTo>
                      <a:lnTo>
                        <a:pt x="26" y="96"/>
                      </a:lnTo>
                      <a:lnTo>
                        <a:pt x="26" y="82"/>
                      </a:lnTo>
                      <a:lnTo>
                        <a:pt x="30" y="68"/>
                      </a:lnTo>
                      <a:lnTo>
                        <a:pt x="38" y="56"/>
                      </a:lnTo>
                      <a:lnTo>
                        <a:pt x="46" y="46"/>
                      </a:lnTo>
                      <a:lnTo>
                        <a:pt x="56" y="36"/>
                      </a:lnTo>
                      <a:lnTo>
                        <a:pt x="68" y="30"/>
                      </a:lnTo>
                      <a:lnTo>
                        <a:pt x="82" y="26"/>
                      </a:lnTo>
                      <a:lnTo>
                        <a:pt x="96" y="24"/>
                      </a:lnTo>
                      <a:lnTo>
                        <a:pt x="96" y="24"/>
                      </a:lnTo>
                      <a:lnTo>
                        <a:pt x="110" y="26"/>
                      </a:lnTo>
                      <a:lnTo>
                        <a:pt x="124" y="30"/>
                      </a:lnTo>
                      <a:lnTo>
                        <a:pt x="136" y="36"/>
                      </a:lnTo>
                      <a:lnTo>
                        <a:pt x="146" y="46"/>
                      </a:lnTo>
                      <a:lnTo>
                        <a:pt x="154" y="56"/>
                      </a:lnTo>
                      <a:lnTo>
                        <a:pt x="162" y="68"/>
                      </a:lnTo>
                      <a:lnTo>
                        <a:pt x="166" y="82"/>
                      </a:lnTo>
                      <a:lnTo>
                        <a:pt x="168" y="96"/>
                      </a:lnTo>
                      <a:lnTo>
                        <a:pt x="168" y="96"/>
                      </a:lnTo>
                      <a:lnTo>
                        <a:pt x="166" y="110"/>
                      </a:lnTo>
                      <a:lnTo>
                        <a:pt x="162" y="124"/>
                      </a:lnTo>
                      <a:lnTo>
                        <a:pt x="154" y="136"/>
                      </a:lnTo>
                      <a:lnTo>
                        <a:pt x="144" y="148"/>
                      </a:lnTo>
                      <a:lnTo>
                        <a:pt x="144" y="148"/>
                      </a:lnTo>
                      <a:lnTo>
                        <a:pt x="138" y="156"/>
                      </a:lnTo>
                      <a:lnTo>
                        <a:pt x="134" y="168"/>
                      </a:lnTo>
                      <a:lnTo>
                        <a:pt x="130" y="182"/>
                      </a:lnTo>
                      <a:lnTo>
                        <a:pt x="130" y="200"/>
                      </a:lnTo>
                      <a:lnTo>
                        <a:pt x="130" y="200"/>
                      </a:lnTo>
                      <a:lnTo>
                        <a:pt x="130" y="204"/>
                      </a:lnTo>
                      <a:lnTo>
                        <a:pt x="132" y="208"/>
                      </a:lnTo>
                      <a:lnTo>
                        <a:pt x="136" y="212"/>
                      </a:lnTo>
                      <a:lnTo>
                        <a:pt x="142" y="212"/>
                      </a:lnTo>
                      <a:lnTo>
                        <a:pt x="142" y="212"/>
                      </a:lnTo>
                      <a:lnTo>
                        <a:pt x="142" y="212"/>
                      </a:lnTo>
                      <a:lnTo>
                        <a:pt x="146" y="212"/>
                      </a:lnTo>
                      <a:lnTo>
                        <a:pt x="150" y="210"/>
                      </a:lnTo>
                      <a:lnTo>
                        <a:pt x="154" y="206"/>
                      </a:lnTo>
                      <a:lnTo>
                        <a:pt x="154" y="200"/>
                      </a:lnTo>
                      <a:lnTo>
                        <a:pt x="154" y="200"/>
                      </a:lnTo>
                      <a:lnTo>
                        <a:pt x="156" y="186"/>
                      </a:lnTo>
                      <a:lnTo>
                        <a:pt x="158" y="176"/>
                      </a:lnTo>
                      <a:lnTo>
                        <a:pt x="160" y="170"/>
                      </a:lnTo>
                      <a:lnTo>
                        <a:pt x="164" y="164"/>
                      </a:lnTo>
                      <a:lnTo>
                        <a:pt x="164" y="164"/>
                      </a:lnTo>
                      <a:lnTo>
                        <a:pt x="176" y="150"/>
                      </a:lnTo>
                      <a:lnTo>
                        <a:pt x="184" y="134"/>
                      </a:lnTo>
                      <a:lnTo>
                        <a:pt x="190" y="114"/>
                      </a:lnTo>
                      <a:lnTo>
                        <a:pt x="192" y="96"/>
                      </a:lnTo>
                      <a:lnTo>
                        <a:pt x="192" y="96"/>
                      </a:lnTo>
                      <a:lnTo>
                        <a:pt x="190" y="76"/>
                      </a:lnTo>
                      <a:lnTo>
                        <a:pt x="186" y="58"/>
                      </a:lnTo>
                      <a:lnTo>
                        <a:pt x="176" y="42"/>
                      </a:lnTo>
                      <a:lnTo>
                        <a:pt x="164" y="28"/>
                      </a:lnTo>
                      <a:lnTo>
                        <a:pt x="164" y="28"/>
                      </a:lnTo>
                      <a:close/>
                      <a:moveTo>
                        <a:pt x="142" y="208"/>
                      </a:moveTo>
                      <a:lnTo>
                        <a:pt x="142" y="208"/>
                      </a:lnTo>
                      <a:lnTo>
                        <a:pt x="142" y="208"/>
                      </a:lnTo>
                      <a:lnTo>
                        <a:pt x="142" y="208"/>
                      </a:lnTo>
                      <a:close/>
                    </a:path>
                  </a:pathLst>
                </a:custGeom>
                <a:solidFill>
                  <a:srgbClr val="495A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2931" tIns="41465" rIns="82931" bIns="4146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14635" latinLnBrk="0"/>
                  <a:endParaRPr lang="ko-KR" altLang="en-US" sz="1270" dirty="0">
                    <a:solidFill>
                      <a:prstClr val="black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</p:grp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162A9592-ECF6-0D3E-1B1F-63282E4B0E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18308" y="2640607"/>
              <a:ext cx="819300" cy="690609"/>
              <a:chOff x="-7766051" y="-223838"/>
              <a:chExt cx="6316663" cy="5324476"/>
            </a:xfrm>
            <a:solidFill>
              <a:srgbClr val="7F7F7F"/>
            </a:solidFill>
            <a:effectLst/>
          </p:grpSpPr>
          <p:sp>
            <p:nvSpPr>
              <p:cNvPr id="28" name="Oval 11">
                <a:extLst>
                  <a:ext uri="{FF2B5EF4-FFF2-40B4-BE49-F238E27FC236}">
                    <a16:creationId xmlns:a16="http://schemas.microsoft.com/office/drawing/2014/main" id="{32023FC7-092E-F8AC-EB57-516CE711A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416426" y="-223838"/>
                <a:ext cx="1919288" cy="1917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31" tIns="41465" rIns="82931" bIns="41465" numCol="1" anchor="t" anchorCtr="0" compatLnSpc="1">
                <a:prstTxWarp prst="textNoShape">
                  <a:avLst/>
                </a:prstTxWarp>
              </a:bodyPr>
              <a:lstStyle/>
              <a:p>
                <a:pPr defTabSz="829269" latinLnBrk="0">
                  <a:defRPr/>
                </a:pPr>
                <a:endParaRPr lang="ko-KR" altLang="en-US" sz="1632" kern="0" dirty="0">
                  <a:solidFill>
                    <a:sysClr val="windowText" lastClr="000000"/>
                  </a:solidFill>
                  <a:latin typeface="Calibri" panose="020F0502020204030204"/>
                  <a:ea typeface="Pretendard" panose="02000503000000020004" pitchFamily="50" charset="-127"/>
                </a:endParaRPr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64093F30-44E0-BDA3-711B-87E82D671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51476" y="2054225"/>
                <a:ext cx="4002088" cy="3046413"/>
              </a:xfrm>
              <a:custGeom>
                <a:avLst/>
                <a:gdLst>
                  <a:gd name="T0" fmla="*/ 944 w 944"/>
                  <a:gd name="T1" fmla="*/ 112 h 718"/>
                  <a:gd name="T2" fmla="*/ 832 w 944"/>
                  <a:gd name="T3" fmla="*/ 0 h 718"/>
                  <a:gd name="T4" fmla="*/ 112 w 944"/>
                  <a:gd name="T5" fmla="*/ 0 h 718"/>
                  <a:gd name="T6" fmla="*/ 0 w 944"/>
                  <a:gd name="T7" fmla="*/ 112 h 718"/>
                  <a:gd name="T8" fmla="*/ 0 w 944"/>
                  <a:gd name="T9" fmla="*/ 432 h 718"/>
                  <a:gd name="T10" fmla="*/ 348 w 944"/>
                  <a:gd name="T11" fmla="*/ 432 h 718"/>
                  <a:gd name="T12" fmla="*/ 348 w 944"/>
                  <a:gd name="T13" fmla="*/ 422 h 718"/>
                  <a:gd name="T14" fmla="*/ 325 w 944"/>
                  <a:gd name="T15" fmla="*/ 364 h 718"/>
                  <a:gd name="T16" fmla="*/ 247 w 944"/>
                  <a:gd name="T17" fmla="*/ 351 h 718"/>
                  <a:gd name="T18" fmla="*/ 146 w 944"/>
                  <a:gd name="T19" fmla="*/ 250 h 718"/>
                  <a:gd name="T20" fmla="*/ 146 w 944"/>
                  <a:gd name="T21" fmla="*/ 151 h 718"/>
                  <a:gd name="T22" fmla="*/ 244 w 944"/>
                  <a:gd name="T23" fmla="*/ 151 h 718"/>
                  <a:gd name="T24" fmla="*/ 346 w 944"/>
                  <a:gd name="T25" fmla="*/ 253 h 718"/>
                  <a:gd name="T26" fmla="*/ 356 w 944"/>
                  <a:gd name="T27" fmla="*/ 336 h 718"/>
                  <a:gd name="T28" fmla="*/ 393 w 944"/>
                  <a:gd name="T29" fmla="*/ 422 h 718"/>
                  <a:gd name="T30" fmla="*/ 393 w 944"/>
                  <a:gd name="T31" fmla="*/ 432 h 718"/>
                  <a:gd name="T32" fmla="*/ 484 w 944"/>
                  <a:gd name="T33" fmla="*/ 432 h 718"/>
                  <a:gd name="T34" fmla="*/ 619 w 944"/>
                  <a:gd name="T35" fmla="*/ 567 h 718"/>
                  <a:gd name="T36" fmla="*/ 619 w 944"/>
                  <a:gd name="T37" fmla="*/ 718 h 718"/>
                  <a:gd name="T38" fmla="*/ 942 w 944"/>
                  <a:gd name="T39" fmla="*/ 718 h 718"/>
                  <a:gd name="T40" fmla="*/ 944 w 944"/>
                  <a:gd name="T41" fmla="*/ 11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44" h="718">
                    <a:moveTo>
                      <a:pt x="944" y="112"/>
                    </a:moveTo>
                    <a:cubicBezTo>
                      <a:pt x="944" y="50"/>
                      <a:pt x="895" y="0"/>
                      <a:pt x="83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49" y="0"/>
                      <a:pt x="0" y="50"/>
                      <a:pt x="0" y="112"/>
                    </a:cubicBezTo>
                    <a:cubicBezTo>
                      <a:pt x="0" y="432"/>
                      <a:pt x="0" y="432"/>
                      <a:pt x="0" y="432"/>
                    </a:cubicBezTo>
                    <a:cubicBezTo>
                      <a:pt x="348" y="432"/>
                      <a:pt x="348" y="432"/>
                      <a:pt x="348" y="432"/>
                    </a:cubicBezTo>
                    <a:cubicBezTo>
                      <a:pt x="348" y="429"/>
                      <a:pt x="348" y="424"/>
                      <a:pt x="348" y="422"/>
                    </a:cubicBezTo>
                    <a:cubicBezTo>
                      <a:pt x="348" y="398"/>
                      <a:pt x="335" y="377"/>
                      <a:pt x="325" y="364"/>
                    </a:cubicBezTo>
                    <a:cubicBezTo>
                      <a:pt x="299" y="375"/>
                      <a:pt x="268" y="372"/>
                      <a:pt x="247" y="351"/>
                    </a:cubicBezTo>
                    <a:cubicBezTo>
                      <a:pt x="146" y="250"/>
                      <a:pt x="146" y="250"/>
                      <a:pt x="146" y="250"/>
                    </a:cubicBezTo>
                    <a:cubicBezTo>
                      <a:pt x="120" y="224"/>
                      <a:pt x="120" y="180"/>
                      <a:pt x="146" y="151"/>
                    </a:cubicBezTo>
                    <a:cubicBezTo>
                      <a:pt x="172" y="125"/>
                      <a:pt x="216" y="125"/>
                      <a:pt x="244" y="151"/>
                    </a:cubicBezTo>
                    <a:cubicBezTo>
                      <a:pt x="346" y="253"/>
                      <a:pt x="346" y="253"/>
                      <a:pt x="346" y="253"/>
                    </a:cubicBezTo>
                    <a:cubicBezTo>
                      <a:pt x="369" y="276"/>
                      <a:pt x="372" y="310"/>
                      <a:pt x="356" y="336"/>
                    </a:cubicBezTo>
                    <a:cubicBezTo>
                      <a:pt x="372" y="354"/>
                      <a:pt x="390" y="383"/>
                      <a:pt x="393" y="422"/>
                    </a:cubicBezTo>
                    <a:cubicBezTo>
                      <a:pt x="393" y="424"/>
                      <a:pt x="393" y="429"/>
                      <a:pt x="393" y="432"/>
                    </a:cubicBezTo>
                    <a:cubicBezTo>
                      <a:pt x="484" y="432"/>
                      <a:pt x="484" y="432"/>
                      <a:pt x="484" y="432"/>
                    </a:cubicBezTo>
                    <a:cubicBezTo>
                      <a:pt x="557" y="432"/>
                      <a:pt x="619" y="492"/>
                      <a:pt x="619" y="567"/>
                    </a:cubicBezTo>
                    <a:cubicBezTo>
                      <a:pt x="619" y="718"/>
                      <a:pt x="619" y="718"/>
                      <a:pt x="619" y="718"/>
                    </a:cubicBezTo>
                    <a:cubicBezTo>
                      <a:pt x="942" y="718"/>
                      <a:pt x="942" y="718"/>
                      <a:pt x="942" y="718"/>
                    </a:cubicBezTo>
                    <a:lnTo>
                      <a:pt x="944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31" tIns="41465" rIns="82931" bIns="41465" numCol="1" anchor="t" anchorCtr="0" compatLnSpc="1">
                <a:prstTxWarp prst="textNoShape">
                  <a:avLst/>
                </a:prstTxWarp>
              </a:bodyPr>
              <a:lstStyle/>
              <a:p>
                <a:pPr defTabSz="829269" latinLnBrk="0">
                  <a:defRPr/>
                </a:pPr>
                <a:endParaRPr lang="ko-KR" altLang="en-US" sz="1632" kern="0" dirty="0">
                  <a:solidFill>
                    <a:sysClr val="windowText" lastClr="000000"/>
                  </a:solidFill>
                  <a:latin typeface="Calibri" panose="020F0502020204030204"/>
                  <a:ea typeface="Pretendard" panose="02000503000000020004" pitchFamily="50" charset="-127"/>
                </a:endParaRPr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3FF72779-CB0F-40B7-F50E-30390C2C9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766051" y="1239838"/>
                <a:ext cx="4629150" cy="3860800"/>
              </a:xfrm>
              <a:custGeom>
                <a:avLst/>
                <a:gdLst>
                  <a:gd name="T0" fmla="*/ 1090 w 1092"/>
                  <a:gd name="T1" fmla="*/ 759 h 910"/>
                  <a:gd name="T2" fmla="*/ 1035 w 1092"/>
                  <a:gd name="T3" fmla="*/ 705 h 910"/>
                  <a:gd name="T4" fmla="*/ 1032 w 1092"/>
                  <a:gd name="T5" fmla="*/ 705 h 910"/>
                  <a:gd name="T6" fmla="*/ 541 w 1092"/>
                  <a:gd name="T7" fmla="*/ 705 h 910"/>
                  <a:gd name="T8" fmla="*/ 265 w 1092"/>
                  <a:gd name="T9" fmla="*/ 705 h 910"/>
                  <a:gd name="T10" fmla="*/ 215 w 1092"/>
                  <a:gd name="T11" fmla="*/ 437 h 910"/>
                  <a:gd name="T12" fmla="*/ 353 w 1092"/>
                  <a:gd name="T13" fmla="*/ 411 h 910"/>
                  <a:gd name="T14" fmla="*/ 538 w 1092"/>
                  <a:gd name="T15" fmla="*/ 226 h 910"/>
                  <a:gd name="T16" fmla="*/ 538 w 1092"/>
                  <a:gd name="T17" fmla="*/ 49 h 910"/>
                  <a:gd name="T18" fmla="*/ 366 w 1092"/>
                  <a:gd name="T19" fmla="*/ 47 h 910"/>
                  <a:gd name="T20" fmla="*/ 457 w 1092"/>
                  <a:gd name="T21" fmla="*/ 138 h 910"/>
                  <a:gd name="T22" fmla="*/ 413 w 1092"/>
                  <a:gd name="T23" fmla="*/ 182 h 910"/>
                  <a:gd name="T24" fmla="*/ 322 w 1092"/>
                  <a:gd name="T25" fmla="*/ 91 h 910"/>
                  <a:gd name="T26" fmla="*/ 301 w 1092"/>
                  <a:gd name="T27" fmla="*/ 112 h 910"/>
                  <a:gd name="T28" fmla="*/ 392 w 1092"/>
                  <a:gd name="T29" fmla="*/ 203 h 910"/>
                  <a:gd name="T30" fmla="*/ 348 w 1092"/>
                  <a:gd name="T31" fmla="*/ 247 h 910"/>
                  <a:gd name="T32" fmla="*/ 257 w 1092"/>
                  <a:gd name="T33" fmla="*/ 156 h 910"/>
                  <a:gd name="T34" fmla="*/ 234 w 1092"/>
                  <a:gd name="T35" fmla="*/ 179 h 910"/>
                  <a:gd name="T36" fmla="*/ 325 w 1092"/>
                  <a:gd name="T37" fmla="*/ 270 h 910"/>
                  <a:gd name="T38" fmla="*/ 281 w 1092"/>
                  <a:gd name="T39" fmla="*/ 314 h 910"/>
                  <a:gd name="T40" fmla="*/ 189 w 1092"/>
                  <a:gd name="T41" fmla="*/ 223 h 910"/>
                  <a:gd name="T42" fmla="*/ 179 w 1092"/>
                  <a:gd name="T43" fmla="*/ 234 h 910"/>
                  <a:gd name="T44" fmla="*/ 161 w 1092"/>
                  <a:gd name="T45" fmla="*/ 385 h 910"/>
                  <a:gd name="T46" fmla="*/ 169 w 1092"/>
                  <a:gd name="T47" fmla="*/ 705 h 910"/>
                  <a:gd name="T48" fmla="*/ 54 w 1092"/>
                  <a:gd name="T49" fmla="*/ 705 h 910"/>
                  <a:gd name="T50" fmla="*/ 0 w 1092"/>
                  <a:gd name="T51" fmla="*/ 759 h 910"/>
                  <a:gd name="T52" fmla="*/ 0 w 1092"/>
                  <a:gd name="T53" fmla="*/ 910 h 910"/>
                  <a:gd name="T54" fmla="*/ 1092 w 1092"/>
                  <a:gd name="T55" fmla="*/ 910 h 910"/>
                  <a:gd name="T56" fmla="*/ 1090 w 1092"/>
                  <a:gd name="T57" fmla="*/ 759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2" h="910">
                    <a:moveTo>
                      <a:pt x="1090" y="759"/>
                    </a:moveTo>
                    <a:cubicBezTo>
                      <a:pt x="1090" y="728"/>
                      <a:pt x="1064" y="705"/>
                      <a:pt x="1035" y="705"/>
                    </a:cubicBezTo>
                    <a:cubicBezTo>
                      <a:pt x="1032" y="705"/>
                      <a:pt x="1032" y="705"/>
                      <a:pt x="1032" y="705"/>
                    </a:cubicBezTo>
                    <a:cubicBezTo>
                      <a:pt x="541" y="705"/>
                      <a:pt x="541" y="705"/>
                      <a:pt x="541" y="705"/>
                    </a:cubicBezTo>
                    <a:cubicBezTo>
                      <a:pt x="265" y="705"/>
                      <a:pt x="265" y="705"/>
                      <a:pt x="265" y="705"/>
                    </a:cubicBezTo>
                    <a:cubicBezTo>
                      <a:pt x="174" y="608"/>
                      <a:pt x="158" y="517"/>
                      <a:pt x="215" y="437"/>
                    </a:cubicBezTo>
                    <a:cubicBezTo>
                      <a:pt x="260" y="455"/>
                      <a:pt x="317" y="447"/>
                      <a:pt x="353" y="411"/>
                    </a:cubicBezTo>
                    <a:cubicBezTo>
                      <a:pt x="538" y="226"/>
                      <a:pt x="538" y="226"/>
                      <a:pt x="538" y="226"/>
                    </a:cubicBezTo>
                    <a:cubicBezTo>
                      <a:pt x="588" y="177"/>
                      <a:pt x="588" y="99"/>
                      <a:pt x="538" y="49"/>
                    </a:cubicBezTo>
                    <a:cubicBezTo>
                      <a:pt x="491" y="2"/>
                      <a:pt x="416" y="0"/>
                      <a:pt x="366" y="47"/>
                    </a:cubicBezTo>
                    <a:cubicBezTo>
                      <a:pt x="457" y="138"/>
                      <a:pt x="457" y="138"/>
                      <a:pt x="457" y="138"/>
                    </a:cubicBezTo>
                    <a:cubicBezTo>
                      <a:pt x="413" y="182"/>
                      <a:pt x="413" y="182"/>
                      <a:pt x="413" y="182"/>
                    </a:cubicBezTo>
                    <a:cubicBezTo>
                      <a:pt x="322" y="91"/>
                      <a:pt x="322" y="91"/>
                      <a:pt x="322" y="91"/>
                    </a:cubicBezTo>
                    <a:cubicBezTo>
                      <a:pt x="301" y="112"/>
                      <a:pt x="301" y="112"/>
                      <a:pt x="301" y="112"/>
                    </a:cubicBezTo>
                    <a:cubicBezTo>
                      <a:pt x="392" y="203"/>
                      <a:pt x="392" y="203"/>
                      <a:pt x="392" y="203"/>
                    </a:cubicBezTo>
                    <a:cubicBezTo>
                      <a:pt x="348" y="247"/>
                      <a:pt x="348" y="247"/>
                      <a:pt x="348" y="247"/>
                    </a:cubicBezTo>
                    <a:cubicBezTo>
                      <a:pt x="257" y="156"/>
                      <a:pt x="257" y="156"/>
                      <a:pt x="257" y="156"/>
                    </a:cubicBezTo>
                    <a:cubicBezTo>
                      <a:pt x="234" y="179"/>
                      <a:pt x="234" y="179"/>
                      <a:pt x="234" y="179"/>
                    </a:cubicBezTo>
                    <a:cubicBezTo>
                      <a:pt x="325" y="270"/>
                      <a:pt x="325" y="270"/>
                      <a:pt x="325" y="270"/>
                    </a:cubicBezTo>
                    <a:cubicBezTo>
                      <a:pt x="281" y="314"/>
                      <a:pt x="281" y="314"/>
                      <a:pt x="281" y="314"/>
                    </a:cubicBezTo>
                    <a:cubicBezTo>
                      <a:pt x="189" y="223"/>
                      <a:pt x="189" y="223"/>
                      <a:pt x="189" y="223"/>
                    </a:cubicBezTo>
                    <a:cubicBezTo>
                      <a:pt x="179" y="234"/>
                      <a:pt x="179" y="234"/>
                      <a:pt x="179" y="234"/>
                    </a:cubicBezTo>
                    <a:cubicBezTo>
                      <a:pt x="137" y="275"/>
                      <a:pt x="132" y="338"/>
                      <a:pt x="161" y="385"/>
                    </a:cubicBezTo>
                    <a:cubicBezTo>
                      <a:pt x="88" y="481"/>
                      <a:pt x="91" y="593"/>
                      <a:pt x="169" y="705"/>
                    </a:cubicBezTo>
                    <a:cubicBezTo>
                      <a:pt x="54" y="705"/>
                      <a:pt x="54" y="705"/>
                      <a:pt x="54" y="705"/>
                    </a:cubicBezTo>
                    <a:cubicBezTo>
                      <a:pt x="23" y="705"/>
                      <a:pt x="0" y="731"/>
                      <a:pt x="0" y="759"/>
                    </a:cubicBezTo>
                    <a:cubicBezTo>
                      <a:pt x="0" y="910"/>
                      <a:pt x="0" y="910"/>
                      <a:pt x="0" y="910"/>
                    </a:cubicBezTo>
                    <a:cubicBezTo>
                      <a:pt x="1092" y="910"/>
                      <a:pt x="1092" y="910"/>
                      <a:pt x="1092" y="910"/>
                    </a:cubicBezTo>
                    <a:lnTo>
                      <a:pt x="1090" y="7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31" tIns="41465" rIns="82931" bIns="41465" numCol="1" anchor="t" anchorCtr="0" compatLnSpc="1">
                <a:prstTxWarp prst="textNoShape">
                  <a:avLst/>
                </a:prstTxWarp>
              </a:bodyPr>
              <a:lstStyle/>
              <a:p>
                <a:pPr defTabSz="829269" latinLnBrk="0">
                  <a:defRPr/>
                </a:pPr>
                <a:endParaRPr lang="ko-KR" altLang="en-US" sz="1632" kern="0" dirty="0">
                  <a:solidFill>
                    <a:sysClr val="windowText" lastClr="000000"/>
                  </a:solidFill>
                  <a:latin typeface="Calibri" panose="020F0502020204030204"/>
                  <a:ea typeface="Pretendard" panose="02000503000000020004" pitchFamily="50" charset="-127"/>
                </a:endParaRPr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A64F90C0-CDF6-3503-218C-D0FFB5F265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94353" y="2638287"/>
              <a:ext cx="879121" cy="712049"/>
              <a:chOff x="324594" y="4502215"/>
              <a:chExt cx="745091" cy="603490"/>
            </a:xfrm>
            <a:solidFill>
              <a:srgbClr val="656EA3"/>
            </a:solidFill>
          </p:grpSpPr>
          <p:sp>
            <p:nvSpPr>
              <p:cNvPr id="24" name="Rectangle 75">
                <a:extLst>
                  <a:ext uri="{FF2B5EF4-FFF2-40B4-BE49-F238E27FC236}">
                    <a16:creationId xmlns:a16="http://schemas.microsoft.com/office/drawing/2014/main" id="{2D5483B2-F8AF-3849-CB9D-7B0F6E82F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939" y="4589873"/>
                <a:ext cx="391088" cy="1719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31" tIns="41465" rIns="82931" bIns="41465" numCol="1" anchor="t" anchorCtr="0" compatLnSpc="1">
                <a:prstTxWarp prst="textNoShape">
                  <a:avLst/>
                </a:prstTxWarp>
              </a:bodyPr>
              <a:lstStyle/>
              <a:p>
                <a:pPr defTabSz="414635" latinLnBrk="0"/>
                <a:endParaRPr lang="ko-KR" altLang="en-US" sz="1632" dirty="0">
                  <a:solidFill>
                    <a:prstClr val="black"/>
                  </a:solidFill>
                  <a:latin typeface="Calibri" panose="020F0502020204030204"/>
                  <a:ea typeface="Pretendard" panose="02000503000000020004" pitchFamily="50" charset="-127"/>
                </a:endParaRPr>
              </a:p>
            </p:txBody>
          </p:sp>
          <p:sp>
            <p:nvSpPr>
              <p:cNvPr id="25" name="Freeform 76">
                <a:extLst>
                  <a:ext uri="{FF2B5EF4-FFF2-40B4-BE49-F238E27FC236}">
                    <a16:creationId xmlns:a16="http://schemas.microsoft.com/office/drawing/2014/main" id="{ACBD9260-706A-C27D-4925-2957CED7C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137" y="4502215"/>
                <a:ext cx="667548" cy="556290"/>
              </a:xfrm>
              <a:custGeom>
                <a:avLst/>
                <a:gdLst>
                  <a:gd name="T0" fmla="*/ 384 w 396"/>
                  <a:gd name="T1" fmla="*/ 0 h 330"/>
                  <a:gd name="T2" fmla="*/ 12 w 396"/>
                  <a:gd name="T3" fmla="*/ 0 h 330"/>
                  <a:gd name="T4" fmla="*/ 12 w 396"/>
                  <a:gd name="T5" fmla="*/ 0 h 330"/>
                  <a:gd name="T6" fmla="*/ 8 w 396"/>
                  <a:gd name="T7" fmla="*/ 2 h 330"/>
                  <a:gd name="T8" fmla="*/ 4 w 396"/>
                  <a:gd name="T9" fmla="*/ 4 h 330"/>
                  <a:gd name="T10" fmla="*/ 2 w 396"/>
                  <a:gd name="T11" fmla="*/ 8 h 330"/>
                  <a:gd name="T12" fmla="*/ 0 w 396"/>
                  <a:gd name="T13" fmla="*/ 12 h 330"/>
                  <a:gd name="T14" fmla="*/ 0 w 396"/>
                  <a:gd name="T15" fmla="*/ 88 h 330"/>
                  <a:gd name="T16" fmla="*/ 0 w 396"/>
                  <a:gd name="T17" fmla="*/ 88 h 330"/>
                  <a:gd name="T18" fmla="*/ 12 w 396"/>
                  <a:gd name="T19" fmla="*/ 84 h 330"/>
                  <a:gd name="T20" fmla="*/ 24 w 396"/>
                  <a:gd name="T21" fmla="*/ 82 h 330"/>
                  <a:gd name="T22" fmla="*/ 24 w 396"/>
                  <a:gd name="T23" fmla="*/ 24 h 330"/>
                  <a:gd name="T24" fmla="*/ 372 w 396"/>
                  <a:gd name="T25" fmla="*/ 24 h 330"/>
                  <a:gd name="T26" fmla="*/ 372 w 396"/>
                  <a:gd name="T27" fmla="*/ 306 h 330"/>
                  <a:gd name="T28" fmla="*/ 102 w 396"/>
                  <a:gd name="T29" fmla="*/ 306 h 330"/>
                  <a:gd name="T30" fmla="*/ 102 w 396"/>
                  <a:gd name="T31" fmla="*/ 330 h 330"/>
                  <a:gd name="T32" fmla="*/ 384 w 396"/>
                  <a:gd name="T33" fmla="*/ 330 h 330"/>
                  <a:gd name="T34" fmla="*/ 384 w 396"/>
                  <a:gd name="T35" fmla="*/ 330 h 330"/>
                  <a:gd name="T36" fmla="*/ 388 w 396"/>
                  <a:gd name="T37" fmla="*/ 328 h 330"/>
                  <a:gd name="T38" fmla="*/ 392 w 396"/>
                  <a:gd name="T39" fmla="*/ 326 h 330"/>
                  <a:gd name="T40" fmla="*/ 394 w 396"/>
                  <a:gd name="T41" fmla="*/ 322 h 330"/>
                  <a:gd name="T42" fmla="*/ 396 w 396"/>
                  <a:gd name="T43" fmla="*/ 318 h 330"/>
                  <a:gd name="T44" fmla="*/ 396 w 396"/>
                  <a:gd name="T45" fmla="*/ 12 h 330"/>
                  <a:gd name="T46" fmla="*/ 396 w 396"/>
                  <a:gd name="T47" fmla="*/ 12 h 330"/>
                  <a:gd name="T48" fmla="*/ 394 w 396"/>
                  <a:gd name="T49" fmla="*/ 8 h 330"/>
                  <a:gd name="T50" fmla="*/ 392 w 396"/>
                  <a:gd name="T51" fmla="*/ 4 h 330"/>
                  <a:gd name="T52" fmla="*/ 388 w 396"/>
                  <a:gd name="T53" fmla="*/ 2 h 330"/>
                  <a:gd name="T54" fmla="*/ 384 w 396"/>
                  <a:gd name="T55" fmla="*/ 0 h 330"/>
                  <a:gd name="T56" fmla="*/ 384 w 396"/>
                  <a:gd name="T5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330">
                    <a:moveTo>
                      <a:pt x="384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12" y="84"/>
                    </a:lnTo>
                    <a:lnTo>
                      <a:pt x="24" y="82"/>
                    </a:lnTo>
                    <a:lnTo>
                      <a:pt x="24" y="24"/>
                    </a:lnTo>
                    <a:lnTo>
                      <a:pt x="372" y="24"/>
                    </a:lnTo>
                    <a:lnTo>
                      <a:pt x="372" y="306"/>
                    </a:lnTo>
                    <a:lnTo>
                      <a:pt x="102" y="306"/>
                    </a:lnTo>
                    <a:lnTo>
                      <a:pt x="102" y="330"/>
                    </a:lnTo>
                    <a:lnTo>
                      <a:pt x="384" y="330"/>
                    </a:lnTo>
                    <a:lnTo>
                      <a:pt x="384" y="330"/>
                    </a:lnTo>
                    <a:lnTo>
                      <a:pt x="388" y="328"/>
                    </a:lnTo>
                    <a:lnTo>
                      <a:pt x="392" y="326"/>
                    </a:lnTo>
                    <a:lnTo>
                      <a:pt x="394" y="322"/>
                    </a:lnTo>
                    <a:lnTo>
                      <a:pt x="396" y="318"/>
                    </a:lnTo>
                    <a:lnTo>
                      <a:pt x="396" y="12"/>
                    </a:lnTo>
                    <a:lnTo>
                      <a:pt x="396" y="12"/>
                    </a:lnTo>
                    <a:lnTo>
                      <a:pt x="394" y="8"/>
                    </a:lnTo>
                    <a:lnTo>
                      <a:pt x="392" y="4"/>
                    </a:lnTo>
                    <a:lnTo>
                      <a:pt x="388" y="2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31" tIns="41465" rIns="82931" bIns="41465" numCol="1" anchor="t" anchorCtr="0" compatLnSpc="1">
                <a:prstTxWarp prst="textNoShape">
                  <a:avLst/>
                </a:prstTxWarp>
              </a:bodyPr>
              <a:lstStyle/>
              <a:p>
                <a:pPr defTabSz="414635" latinLnBrk="0"/>
                <a:endParaRPr lang="ko-KR" altLang="en-US" sz="1632" dirty="0">
                  <a:solidFill>
                    <a:prstClr val="black"/>
                  </a:solidFill>
                  <a:latin typeface="Calibri" panose="020F0502020204030204"/>
                  <a:ea typeface="Pretendard" panose="02000503000000020004" pitchFamily="50" charset="-127"/>
                </a:endParaRPr>
              </a:p>
            </p:txBody>
          </p:sp>
          <p:sp>
            <p:nvSpPr>
              <p:cNvPr id="26" name="Freeform 77">
                <a:extLst>
                  <a:ext uri="{FF2B5EF4-FFF2-40B4-BE49-F238E27FC236}">
                    <a16:creationId xmlns:a16="http://schemas.microsoft.com/office/drawing/2014/main" id="{7BAB76BB-456B-E6B4-DA92-5FF753F8D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66" y="4664045"/>
                <a:ext cx="158458" cy="161830"/>
              </a:xfrm>
              <a:custGeom>
                <a:avLst/>
                <a:gdLst>
                  <a:gd name="T0" fmla="*/ 46 w 94"/>
                  <a:gd name="T1" fmla="*/ 0 h 96"/>
                  <a:gd name="T2" fmla="*/ 46 w 94"/>
                  <a:gd name="T3" fmla="*/ 0 h 96"/>
                  <a:gd name="T4" fmla="*/ 56 w 94"/>
                  <a:gd name="T5" fmla="*/ 2 h 96"/>
                  <a:gd name="T6" fmla="*/ 66 w 94"/>
                  <a:gd name="T7" fmla="*/ 4 h 96"/>
                  <a:gd name="T8" fmla="*/ 74 w 94"/>
                  <a:gd name="T9" fmla="*/ 8 h 96"/>
                  <a:gd name="T10" fmla="*/ 80 w 94"/>
                  <a:gd name="T11" fmla="*/ 14 h 96"/>
                  <a:gd name="T12" fmla="*/ 86 w 94"/>
                  <a:gd name="T13" fmla="*/ 22 h 96"/>
                  <a:gd name="T14" fmla="*/ 90 w 94"/>
                  <a:gd name="T15" fmla="*/ 30 h 96"/>
                  <a:gd name="T16" fmla="*/ 94 w 94"/>
                  <a:gd name="T17" fmla="*/ 38 h 96"/>
                  <a:gd name="T18" fmla="*/ 94 w 94"/>
                  <a:gd name="T19" fmla="*/ 48 h 96"/>
                  <a:gd name="T20" fmla="*/ 94 w 94"/>
                  <a:gd name="T21" fmla="*/ 48 h 96"/>
                  <a:gd name="T22" fmla="*/ 94 w 94"/>
                  <a:gd name="T23" fmla="*/ 58 h 96"/>
                  <a:gd name="T24" fmla="*/ 90 w 94"/>
                  <a:gd name="T25" fmla="*/ 66 h 96"/>
                  <a:gd name="T26" fmla="*/ 86 w 94"/>
                  <a:gd name="T27" fmla="*/ 76 h 96"/>
                  <a:gd name="T28" fmla="*/ 80 w 94"/>
                  <a:gd name="T29" fmla="*/ 82 h 96"/>
                  <a:gd name="T30" fmla="*/ 74 w 94"/>
                  <a:gd name="T31" fmla="*/ 88 h 96"/>
                  <a:gd name="T32" fmla="*/ 66 w 94"/>
                  <a:gd name="T33" fmla="*/ 92 h 96"/>
                  <a:gd name="T34" fmla="*/ 56 w 94"/>
                  <a:gd name="T35" fmla="*/ 96 h 96"/>
                  <a:gd name="T36" fmla="*/ 46 w 94"/>
                  <a:gd name="T37" fmla="*/ 96 h 96"/>
                  <a:gd name="T38" fmla="*/ 46 w 94"/>
                  <a:gd name="T39" fmla="*/ 96 h 96"/>
                  <a:gd name="T40" fmla="*/ 38 w 94"/>
                  <a:gd name="T41" fmla="*/ 96 h 96"/>
                  <a:gd name="T42" fmla="*/ 28 w 94"/>
                  <a:gd name="T43" fmla="*/ 92 h 96"/>
                  <a:gd name="T44" fmla="*/ 20 w 94"/>
                  <a:gd name="T45" fmla="*/ 88 h 96"/>
                  <a:gd name="T46" fmla="*/ 14 w 94"/>
                  <a:gd name="T47" fmla="*/ 82 h 96"/>
                  <a:gd name="T48" fmla="*/ 8 w 94"/>
                  <a:gd name="T49" fmla="*/ 76 h 96"/>
                  <a:gd name="T50" fmla="*/ 4 w 94"/>
                  <a:gd name="T51" fmla="*/ 66 h 96"/>
                  <a:gd name="T52" fmla="*/ 0 w 94"/>
                  <a:gd name="T53" fmla="*/ 58 h 96"/>
                  <a:gd name="T54" fmla="*/ 0 w 94"/>
                  <a:gd name="T55" fmla="*/ 48 h 96"/>
                  <a:gd name="T56" fmla="*/ 0 w 94"/>
                  <a:gd name="T57" fmla="*/ 48 h 96"/>
                  <a:gd name="T58" fmla="*/ 0 w 94"/>
                  <a:gd name="T59" fmla="*/ 38 h 96"/>
                  <a:gd name="T60" fmla="*/ 4 w 94"/>
                  <a:gd name="T61" fmla="*/ 30 h 96"/>
                  <a:gd name="T62" fmla="*/ 8 w 94"/>
                  <a:gd name="T63" fmla="*/ 22 h 96"/>
                  <a:gd name="T64" fmla="*/ 14 w 94"/>
                  <a:gd name="T65" fmla="*/ 14 h 96"/>
                  <a:gd name="T66" fmla="*/ 20 w 94"/>
                  <a:gd name="T67" fmla="*/ 8 h 96"/>
                  <a:gd name="T68" fmla="*/ 28 w 94"/>
                  <a:gd name="T69" fmla="*/ 4 h 96"/>
                  <a:gd name="T70" fmla="*/ 38 w 94"/>
                  <a:gd name="T71" fmla="*/ 2 h 96"/>
                  <a:gd name="T72" fmla="*/ 46 w 94"/>
                  <a:gd name="T73" fmla="*/ 0 h 96"/>
                  <a:gd name="T74" fmla="*/ 46 w 94"/>
                  <a:gd name="T75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" h="96">
                    <a:moveTo>
                      <a:pt x="46" y="0"/>
                    </a:moveTo>
                    <a:lnTo>
                      <a:pt x="46" y="0"/>
                    </a:lnTo>
                    <a:lnTo>
                      <a:pt x="56" y="2"/>
                    </a:lnTo>
                    <a:lnTo>
                      <a:pt x="66" y="4"/>
                    </a:lnTo>
                    <a:lnTo>
                      <a:pt x="74" y="8"/>
                    </a:lnTo>
                    <a:lnTo>
                      <a:pt x="80" y="14"/>
                    </a:lnTo>
                    <a:lnTo>
                      <a:pt x="86" y="22"/>
                    </a:lnTo>
                    <a:lnTo>
                      <a:pt x="90" y="30"/>
                    </a:lnTo>
                    <a:lnTo>
                      <a:pt x="94" y="38"/>
                    </a:lnTo>
                    <a:lnTo>
                      <a:pt x="94" y="48"/>
                    </a:lnTo>
                    <a:lnTo>
                      <a:pt x="94" y="48"/>
                    </a:lnTo>
                    <a:lnTo>
                      <a:pt x="94" y="58"/>
                    </a:lnTo>
                    <a:lnTo>
                      <a:pt x="90" y="66"/>
                    </a:lnTo>
                    <a:lnTo>
                      <a:pt x="86" y="76"/>
                    </a:lnTo>
                    <a:lnTo>
                      <a:pt x="80" y="82"/>
                    </a:lnTo>
                    <a:lnTo>
                      <a:pt x="74" y="88"/>
                    </a:lnTo>
                    <a:lnTo>
                      <a:pt x="66" y="92"/>
                    </a:lnTo>
                    <a:lnTo>
                      <a:pt x="56" y="96"/>
                    </a:lnTo>
                    <a:lnTo>
                      <a:pt x="46" y="96"/>
                    </a:lnTo>
                    <a:lnTo>
                      <a:pt x="46" y="96"/>
                    </a:lnTo>
                    <a:lnTo>
                      <a:pt x="38" y="96"/>
                    </a:lnTo>
                    <a:lnTo>
                      <a:pt x="28" y="92"/>
                    </a:lnTo>
                    <a:lnTo>
                      <a:pt x="20" y="88"/>
                    </a:lnTo>
                    <a:lnTo>
                      <a:pt x="14" y="82"/>
                    </a:lnTo>
                    <a:lnTo>
                      <a:pt x="8" y="76"/>
                    </a:lnTo>
                    <a:lnTo>
                      <a:pt x="4" y="66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4" y="30"/>
                    </a:lnTo>
                    <a:lnTo>
                      <a:pt x="8" y="22"/>
                    </a:lnTo>
                    <a:lnTo>
                      <a:pt x="14" y="14"/>
                    </a:lnTo>
                    <a:lnTo>
                      <a:pt x="20" y="8"/>
                    </a:lnTo>
                    <a:lnTo>
                      <a:pt x="28" y="4"/>
                    </a:lnTo>
                    <a:lnTo>
                      <a:pt x="38" y="2"/>
                    </a:lnTo>
                    <a:lnTo>
                      <a:pt x="46" y="0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31" tIns="41465" rIns="82931" bIns="41465" numCol="1" anchor="t" anchorCtr="0" compatLnSpc="1">
                <a:prstTxWarp prst="textNoShape">
                  <a:avLst/>
                </a:prstTxWarp>
              </a:bodyPr>
              <a:lstStyle/>
              <a:p>
                <a:pPr defTabSz="414635" latinLnBrk="0"/>
                <a:endParaRPr lang="ko-KR" altLang="en-US" sz="1632" dirty="0">
                  <a:solidFill>
                    <a:prstClr val="black"/>
                  </a:solidFill>
                  <a:latin typeface="Calibri" panose="020F0502020204030204"/>
                  <a:ea typeface="Pretendard" panose="02000503000000020004" pitchFamily="50" charset="-127"/>
                </a:endParaRPr>
              </a:p>
            </p:txBody>
          </p:sp>
          <p:sp>
            <p:nvSpPr>
              <p:cNvPr id="27" name="Freeform 78">
                <a:extLst>
                  <a:ext uri="{FF2B5EF4-FFF2-40B4-BE49-F238E27FC236}">
                    <a16:creationId xmlns:a16="http://schemas.microsoft.com/office/drawing/2014/main" id="{FF2693DF-4E57-CC38-231B-A02F1C35E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594" y="4782046"/>
                <a:ext cx="495604" cy="323659"/>
              </a:xfrm>
              <a:custGeom>
                <a:avLst/>
                <a:gdLst>
                  <a:gd name="T0" fmla="*/ 274 w 294"/>
                  <a:gd name="T1" fmla="*/ 46 h 192"/>
                  <a:gd name="T2" fmla="*/ 270 w 294"/>
                  <a:gd name="T3" fmla="*/ 46 h 192"/>
                  <a:gd name="T4" fmla="*/ 290 w 294"/>
                  <a:gd name="T5" fmla="*/ 14 h 192"/>
                  <a:gd name="T6" fmla="*/ 290 w 294"/>
                  <a:gd name="T7" fmla="*/ 14 h 192"/>
                  <a:gd name="T8" fmla="*/ 292 w 294"/>
                  <a:gd name="T9" fmla="*/ 10 h 192"/>
                  <a:gd name="T10" fmla="*/ 292 w 294"/>
                  <a:gd name="T11" fmla="*/ 8 h 192"/>
                  <a:gd name="T12" fmla="*/ 290 w 294"/>
                  <a:gd name="T13" fmla="*/ 4 h 192"/>
                  <a:gd name="T14" fmla="*/ 288 w 294"/>
                  <a:gd name="T15" fmla="*/ 2 h 192"/>
                  <a:gd name="T16" fmla="*/ 288 w 294"/>
                  <a:gd name="T17" fmla="*/ 2 h 192"/>
                  <a:gd name="T18" fmla="*/ 286 w 294"/>
                  <a:gd name="T19" fmla="*/ 0 h 192"/>
                  <a:gd name="T20" fmla="*/ 282 w 294"/>
                  <a:gd name="T21" fmla="*/ 2 h 192"/>
                  <a:gd name="T22" fmla="*/ 280 w 294"/>
                  <a:gd name="T23" fmla="*/ 2 h 192"/>
                  <a:gd name="T24" fmla="*/ 278 w 294"/>
                  <a:gd name="T25" fmla="*/ 4 h 192"/>
                  <a:gd name="T26" fmla="*/ 252 w 294"/>
                  <a:gd name="T27" fmla="*/ 46 h 192"/>
                  <a:gd name="T28" fmla="*/ 18 w 294"/>
                  <a:gd name="T29" fmla="*/ 46 h 192"/>
                  <a:gd name="T30" fmla="*/ 18 w 294"/>
                  <a:gd name="T31" fmla="*/ 46 h 192"/>
                  <a:gd name="T32" fmla="*/ 10 w 294"/>
                  <a:gd name="T33" fmla="*/ 46 h 192"/>
                  <a:gd name="T34" fmla="*/ 4 w 294"/>
                  <a:gd name="T35" fmla="*/ 50 h 192"/>
                  <a:gd name="T36" fmla="*/ 0 w 294"/>
                  <a:gd name="T37" fmla="*/ 56 h 192"/>
                  <a:gd name="T38" fmla="*/ 0 w 294"/>
                  <a:gd name="T39" fmla="*/ 64 h 192"/>
                  <a:gd name="T40" fmla="*/ 0 w 294"/>
                  <a:gd name="T41" fmla="*/ 192 h 192"/>
                  <a:gd name="T42" fmla="*/ 132 w 294"/>
                  <a:gd name="T43" fmla="*/ 192 h 192"/>
                  <a:gd name="T44" fmla="*/ 132 w 294"/>
                  <a:gd name="T45" fmla="*/ 86 h 192"/>
                  <a:gd name="T46" fmla="*/ 274 w 294"/>
                  <a:gd name="T47" fmla="*/ 86 h 192"/>
                  <a:gd name="T48" fmla="*/ 274 w 294"/>
                  <a:gd name="T49" fmla="*/ 86 h 192"/>
                  <a:gd name="T50" fmla="*/ 282 w 294"/>
                  <a:gd name="T51" fmla="*/ 84 h 192"/>
                  <a:gd name="T52" fmla="*/ 288 w 294"/>
                  <a:gd name="T53" fmla="*/ 80 h 192"/>
                  <a:gd name="T54" fmla="*/ 292 w 294"/>
                  <a:gd name="T55" fmla="*/ 74 h 192"/>
                  <a:gd name="T56" fmla="*/ 294 w 294"/>
                  <a:gd name="T57" fmla="*/ 66 h 192"/>
                  <a:gd name="T58" fmla="*/ 294 w 294"/>
                  <a:gd name="T59" fmla="*/ 66 h 192"/>
                  <a:gd name="T60" fmla="*/ 292 w 294"/>
                  <a:gd name="T61" fmla="*/ 58 h 192"/>
                  <a:gd name="T62" fmla="*/ 288 w 294"/>
                  <a:gd name="T63" fmla="*/ 52 h 192"/>
                  <a:gd name="T64" fmla="*/ 282 w 294"/>
                  <a:gd name="T65" fmla="*/ 48 h 192"/>
                  <a:gd name="T66" fmla="*/ 274 w 294"/>
                  <a:gd name="T67" fmla="*/ 46 h 192"/>
                  <a:gd name="T68" fmla="*/ 274 w 294"/>
                  <a:gd name="T69" fmla="*/ 4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92">
                    <a:moveTo>
                      <a:pt x="274" y="46"/>
                    </a:moveTo>
                    <a:lnTo>
                      <a:pt x="270" y="46"/>
                    </a:lnTo>
                    <a:lnTo>
                      <a:pt x="290" y="14"/>
                    </a:lnTo>
                    <a:lnTo>
                      <a:pt x="290" y="14"/>
                    </a:lnTo>
                    <a:lnTo>
                      <a:pt x="292" y="10"/>
                    </a:lnTo>
                    <a:lnTo>
                      <a:pt x="292" y="8"/>
                    </a:lnTo>
                    <a:lnTo>
                      <a:pt x="290" y="4"/>
                    </a:lnTo>
                    <a:lnTo>
                      <a:pt x="288" y="2"/>
                    </a:lnTo>
                    <a:lnTo>
                      <a:pt x="288" y="2"/>
                    </a:lnTo>
                    <a:lnTo>
                      <a:pt x="286" y="0"/>
                    </a:lnTo>
                    <a:lnTo>
                      <a:pt x="282" y="2"/>
                    </a:lnTo>
                    <a:lnTo>
                      <a:pt x="280" y="2"/>
                    </a:lnTo>
                    <a:lnTo>
                      <a:pt x="278" y="4"/>
                    </a:lnTo>
                    <a:lnTo>
                      <a:pt x="252" y="46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0" y="46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4"/>
                    </a:lnTo>
                    <a:lnTo>
                      <a:pt x="0" y="192"/>
                    </a:lnTo>
                    <a:lnTo>
                      <a:pt x="132" y="192"/>
                    </a:lnTo>
                    <a:lnTo>
                      <a:pt x="132" y="86"/>
                    </a:lnTo>
                    <a:lnTo>
                      <a:pt x="274" y="86"/>
                    </a:lnTo>
                    <a:lnTo>
                      <a:pt x="274" y="86"/>
                    </a:lnTo>
                    <a:lnTo>
                      <a:pt x="282" y="84"/>
                    </a:lnTo>
                    <a:lnTo>
                      <a:pt x="288" y="80"/>
                    </a:lnTo>
                    <a:lnTo>
                      <a:pt x="292" y="74"/>
                    </a:lnTo>
                    <a:lnTo>
                      <a:pt x="294" y="66"/>
                    </a:lnTo>
                    <a:lnTo>
                      <a:pt x="294" y="66"/>
                    </a:lnTo>
                    <a:lnTo>
                      <a:pt x="292" y="58"/>
                    </a:lnTo>
                    <a:lnTo>
                      <a:pt x="288" y="52"/>
                    </a:lnTo>
                    <a:lnTo>
                      <a:pt x="282" y="48"/>
                    </a:lnTo>
                    <a:lnTo>
                      <a:pt x="274" y="46"/>
                    </a:lnTo>
                    <a:lnTo>
                      <a:pt x="274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31" tIns="41465" rIns="82931" bIns="41465" numCol="1" anchor="t" anchorCtr="0" compatLnSpc="1">
                <a:prstTxWarp prst="textNoShape">
                  <a:avLst/>
                </a:prstTxWarp>
              </a:bodyPr>
              <a:lstStyle/>
              <a:p>
                <a:pPr defTabSz="414635" latinLnBrk="0"/>
                <a:endParaRPr lang="ko-KR" altLang="en-US" sz="1632" dirty="0">
                  <a:solidFill>
                    <a:prstClr val="black"/>
                  </a:solidFill>
                  <a:latin typeface="Calibri" panose="020F0502020204030204"/>
                  <a:ea typeface="Pretendard" panose="02000503000000020004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408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6E0DA6D5-0E8E-C803-B8A4-C0AF963882B2}"/>
              </a:ext>
            </a:extLst>
          </p:cNvPr>
          <p:cNvGrpSpPr/>
          <p:nvPr/>
        </p:nvGrpSpPr>
        <p:grpSpPr>
          <a:xfrm>
            <a:off x="1349068" y="1637720"/>
            <a:ext cx="9493865" cy="4699826"/>
            <a:chOff x="2392904" y="1637720"/>
            <a:chExt cx="9493865" cy="4699826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F616487E-D208-45EB-B553-7D2BD7618F0C}"/>
                </a:ext>
              </a:extLst>
            </p:cNvPr>
            <p:cNvSpPr/>
            <p:nvPr/>
          </p:nvSpPr>
          <p:spPr>
            <a:xfrm>
              <a:off x="8725853" y="3027346"/>
              <a:ext cx="88237" cy="12690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32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B94C715B-545B-478A-89F8-64423F6DB5F1}"/>
                </a:ext>
              </a:extLst>
            </p:cNvPr>
            <p:cNvSpPr/>
            <p:nvPr/>
          </p:nvSpPr>
          <p:spPr>
            <a:xfrm>
              <a:off x="2392904" y="1637720"/>
              <a:ext cx="9493865" cy="828557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77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88900" algn="ctr" rotWithShape="0">
                    <a:prstClr val="black">
                      <a:alpha val="40000"/>
                    </a:prst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7E49F3A4-334F-4AAA-A8B3-C70AD43C7803}"/>
                </a:ext>
              </a:extLst>
            </p:cNvPr>
            <p:cNvSpPr/>
            <p:nvPr/>
          </p:nvSpPr>
          <p:spPr>
            <a:xfrm>
              <a:off x="3135087" y="1717035"/>
              <a:ext cx="7879413" cy="678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21952"/>
              <a:r>
                <a:rPr lang="ko-KR" altLang="ko-KR" sz="2539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88900" algn="ctr" rotWithShape="0">
                      <a:prstClr val="black">
                        <a:alpha val="40000"/>
                      </a:prst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종합청렴</a:t>
              </a:r>
              <a:r>
                <a:rPr lang="ko-KR" altLang="en-US" sz="2539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blurRad="88900" algn="ctr" rotWithShape="0">
                      <a:prstClr val="black">
                        <a:alpha val="40000"/>
                      </a:prst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도</a:t>
              </a:r>
              <a:endParaRPr lang="en-US" altLang="ko-KR" sz="2539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88900" algn="ctr" rotWithShape="0">
                    <a:prstClr val="black">
                      <a:alpha val="40000"/>
                    </a:prst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algn="ctr" defTabSz="621952"/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이용객</a:t>
              </a:r>
              <a:r>
                <a:rPr lang="en-US" altLang="ko-KR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협력업체</a:t>
              </a:r>
              <a:r>
                <a:rPr lang="en-US" altLang="ko-KR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소속직원의 설문조사 결과를 종합해서 산출한 지표</a:t>
              </a:r>
            </a:p>
          </p:txBody>
        </p:sp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7115F42D-D041-4F10-A50C-B07C3F978E11}"/>
                </a:ext>
              </a:extLst>
            </p:cNvPr>
            <p:cNvSpPr/>
            <p:nvPr/>
          </p:nvSpPr>
          <p:spPr>
            <a:xfrm rot="5400000">
              <a:off x="7024716" y="1240896"/>
              <a:ext cx="71046" cy="350770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32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CDD77B92-AD46-4937-8852-967931D1F97C}"/>
                </a:ext>
              </a:extLst>
            </p:cNvPr>
            <p:cNvSpPr/>
            <p:nvPr/>
          </p:nvSpPr>
          <p:spPr>
            <a:xfrm>
              <a:off x="5306388" y="3011787"/>
              <a:ext cx="88237" cy="137420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32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A2D5532A-8E5A-46A8-9AA2-0220150EE923}"/>
                </a:ext>
              </a:extLst>
            </p:cNvPr>
            <p:cNvSpPr/>
            <p:nvPr/>
          </p:nvSpPr>
          <p:spPr>
            <a:xfrm>
              <a:off x="3973681" y="3143606"/>
              <a:ext cx="2710399" cy="62035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7950" tIns="97950" rIns="97950" bIns="97950" rtlCol="0" anchor="ctr"/>
            <a:lstStyle/>
            <a:p>
              <a:pPr algn="ctr"/>
              <a:r>
                <a:rPr lang="ko-KR" altLang="en-US" sz="1270" b="1" spc="-63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외부청렴도</a:t>
              </a:r>
            </a:p>
          </p:txBody>
        </p:sp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CF684624-D8EE-48EA-A1DE-2AFFA7C84F27}"/>
                </a:ext>
              </a:extLst>
            </p:cNvPr>
            <p:cNvSpPr/>
            <p:nvPr/>
          </p:nvSpPr>
          <p:spPr>
            <a:xfrm>
              <a:off x="4024021" y="4051638"/>
              <a:ext cx="1304859" cy="62035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7950" tIns="97950" rIns="97950" bIns="97950" rtlCol="0" anchor="ctr"/>
            <a:lstStyle/>
            <a:p>
              <a:pPr algn="ctr"/>
              <a:r>
                <a:rPr lang="ko-KR" altLang="en-US" sz="1270" b="1" spc="-63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이용객평가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D65D2D2C-6EF4-4707-BAE5-8C51E49FEB90}"/>
                </a:ext>
              </a:extLst>
            </p:cNvPr>
            <p:cNvSpPr/>
            <p:nvPr/>
          </p:nvSpPr>
          <p:spPr>
            <a:xfrm>
              <a:off x="2418820" y="2466239"/>
              <a:ext cx="9459310" cy="3004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80"/>
                </a:spcAft>
              </a:pPr>
              <a:r>
                <a:rPr lang="ko-KR" altLang="ko-KR" sz="1270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영역별</a:t>
              </a:r>
              <a:r>
                <a:rPr lang="en-US" altLang="ko-KR" sz="1270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(</a:t>
              </a:r>
              <a:r>
                <a:rPr lang="ko-KR" altLang="ko-KR" sz="1270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외부청렴도</a:t>
              </a:r>
              <a:r>
                <a:rPr lang="en-US" altLang="ko-KR" sz="1270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r>
                <a:rPr lang="ko-KR" altLang="ko-KR" sz="1270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내부청렴도</a:t>
              </a:r>
              <a:r>
                <a:rPr lang="en-US" altLang="ko-KR" sz="1270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) </a:t>
              </a:r>
              <a:r>
                <a:rPr lang="ko-KR" altLang="ko-KR" sz="1270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설문조사</a:t>
              </a:r>
              <a:r>
                <a:rPr lang="ko-KR" altLang="en-US" sz="1270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를 실시</a:t>
              </a:r>
              <a:endParaRPr lang="ko-KR" altLang="ko-KR" sz="1270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44" name="사각형: 둥근 모서리 43">
              <a:extLst>
                <a:ext uri="{FF2B5EF4-FFF2-40B4-BE49-F238E27FC236}">
                  <a16:creationId xmlns:a16="http://schemas.microsoft.com/office/drawing/2014/main" id="{089BA0B8-61C1-4F95-908C-95EB386EBB91}"/>
                </a:ext>
              </a:extLst>
            </p:cNvPr>
            <p:cNvSpPr/>
            <p:nvPr/>
          </p:nvSpPr>
          <p:spPr>
            <a:xfrm>
              <a:off x="8185831" y="3143606"/>
              <a:ext cx="1304859" cy="62035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7950" tIns="97950" rIns="97950" bIns="97950" rtlCol="0" anchor="ctr"/>
            <a:lstStyle/>
            <a:p>
              <a:pPr algn="ctr"/>
              <a:r>
                <a:rPr lang="ko-KR" altLang="en-US" sz="1270" b="1" spc="-63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내부청렴도</a:t>
              </a:r>
            </a:p>
          </p:txBody>
        </p:sp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id="{963437B9-3319-498D-B051-2EC4DDFC7C6F}"/>
                </a:ext>
              </a:extLst>
            </p:cNvPr>
            <p:cNvSpPr/>
            <p:nvPr/>
          </p:nvSpPr>
          <p:spPr>
            <a:xfrm>
              <a:off x="8185831" y="4033435"/>
              <a:ext cx="1304859" cy="62035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7950" tIns="97950" rIns="97950" bIns="97950" rtlCol="0" anchor="ctr"/>
            <a:lstStyle/>
            <a:p>
              <a:pPr algn="ctr"/>
              <a:r>
                <a:rPr lang="ko-KR" altLang="en-US" sz="1270" b="1" spc="-63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내부직원평가</a:t>
              </a:r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212FF6A9-8D37-47A3-9C59-2D76EB54F1CD}"/>
                </a:ext>
              </a:extLst>
            </p:cNvPr>
            <p:cNvGrpSpPr/>
            <p:nvPr/>
          </p:nvGrpSpPr>
          <p:grpSpPr>
            <a:xfrm>
              <a:off x="3549019" y="5388214"/>
              <a:ext cx="7981959" cy="949332"/>
              <a:chOff x="395288" y="4426260"/>
              <a:chExt cx="8685425" cy="1046738"/>
            </a:xfrm>
          </p:grpSpPr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A94765DD-7DAA-4389-8F24-6A54CF6A78A8}"/>
                  </a:ext>
                </a:extLst>
              </p:cNvPr>
              <p:cNvGrpSpPr/>
              <p:nvPr/>
            </p:nvGrpSpPr>
            <p:grpSpPr>
              <a:xfrm>
                <a:off x="395288" y="4426260"/>
                <a:ext cx="8685425" cy="691419"/>
                <a:chOff x="395288" y="4516344"/>
                <a:chExt cx="8685425" cy="691419"/>
              </a:xfrm>
            </p:grpSpPr>
            <p:sp>
              <p:nvSpPr>
                <p:cNvPr id="62" name="직사각형 61">
                  <a:extLst>
                    <a:ext uri="{FF2B5EF4-FFF2-40B4-BE49-F238E27FC236}">
                      <a16:creationId xmlns:a16="http://schemas.microsoft.com/office/drawing/2014/main" id="{0BB12011-221F-45B6-8E4C-316B08115D45}"/>
                    </a:ext>
                  </a:extLst>
                </p:cNvPr>
                <p:cNvSpPr/>
                <p:nvPr/>
              </p:nvSpPr>
              <p:spPr>
                <a:xfrm>
                  <a:off x="395288" y="4886855"/>
                  <a:ext cx="1261759" cy="317297"/>
                </a:xfrm>
                <a:prstGeom prst="rect">
                  <a:avLst/>
                </a:prstGeom>
                <a:solidFill>
                  <a:srgbClr val="D9F3FF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ko-KR" sz="1270" b="1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외부청렴도 설문</a:t>
                  </a:r>
                  <a:endParaRPr lang="ko-KR" altLang="en-US" sz="1270" b="1" kern="0" spc="-9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  <p:sp>
              <p:nvSpPr>
                <p:cNvPr id="63" name="직사각형 62">
                  <a:extLst>
                    <a:ext uri="{FF2B5EF4-FFF2-40B4-BE49-F238E27FC236}">
                      <a16:creationId xmlns:a16="http://schemas.microsoft.com/office/drawing/2014/main" id="{6DA4C7A7-300B-4773-98AD-46741DE981E8}"/>
                    </a:ext>
                  </a:extLst>
                </p:cNvPr>
                <p:cNvSpPr/>
                <p:nvPr/>
              </p:nvSpPr>
              <p:spPr>
                <a:xfrm>
                  <a:off x="1674409" y="4876467"/>
                  <a:ext cx="7406304" cy="3312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21952">
                    <a:lnSpc>
                      <a:spcPct val="115000"/>
                    </a:lnSpc>
                    <a:spcAft>
                      <a:spcPts val="1088"/>
                    </a:spcAft>
                  </a:pPr>
                  <a:r>
                    <a:rPr lang="ko-KR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공공기관의 대민</a:t>
                  </a:r>
                  <a:r>
                    <a:rPr lang="en-US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·</a:t>
                  </a:r>
                  <a:r>
                    <a:rPr lang="ko-KR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대기관 업무를 경험한 국민</a:t>
                  </a:r>
                  <a:r>
                    <a:rPr lang="en-US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(</a:t>
                  </a:r>
                  <a:r>
                    <a:rPr lang="ko-KR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민원인</a:t>
                  </a:r>
                  <a:r>
                    <a:rPr lang="en-US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/</a:t>
                  </a:r>
                  <a:r>
                    <a:rPr lang="ko-KR" altLang="en-US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협력업체</a:t>
                  </a:r>
                  <a:r>
                    <a:rPr lang="en-US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)</a:t>
                  </a:r>
                  <a:r>
                    <a:rPr lang="ko-KR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이 고객의 입장에서 </a:t>
                  </a:r>
                  <a:r>
                    <a:rPr lang="en-US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 </a:t>
                  </a:r>
                  <a:r>
                    <a:rPr lang="ko-KR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공공기관의 청렴도를 평가</a:t>
                  </a:r>
                </a:p>
              </p:txBody>
            </p:sp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id="{58F08FA6-E255-47BA-A9CF-E8A551D71AD8}"/>
                    </a:ext>
                  </a:extLst>
                </p:cNvPr>
                <p:cNvSpPr/>
                <p:nvPr/>
              </p:nvSpPr>
              <p:spPr>
                <a:xfrm>
                  <a:off x="395288" y="4526732"/>
                  <a:ext cx="1261759" cy="317298"/>
                </a:xfrm>
                <a:prstGeom prst="rect">
                  <a:avLst/>
                </a:prstGeom>
                <a:solidFill>
                  <a:srgbClr val="D9F3FF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ko-KR" sz="1270" b="1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청렴도 설문</a:t>
                  </a:r>
                  <a:endParaRPr lang="ko-KR" altLang="en-US" sz="1270" b="1" kern="0" spc="-9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  <p:sp>
              <p:nvSpPr>
                <p:cNvPr id="70" name="직사각형 69">
                  <a:extLst>
                    <a:ext uri="{FF2B5EF4-FFF2-40B4-BE49-F238E27FC236}">
                      <a16:creationId xmlns:a16="http://schemas.microsoft.com/office/drawing/2014/main" id="{65CA13C5-731D-4D28-A4C3-7A6E901949A1}"/>
                    </a:ext>
                  </a:extLst>
                </p:cNvPr>
                <p:cNvSpPr/>
                <p:nvPr/>
              </p:nvSpPr>
              <p:spPr>
                <a:xfrm>
                  <a:off x="1674409" y="4516344"/>
                  <a:ext cx="7406304" cy="3312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21952">
                    <a:lnSpc>
                      <a:spcPct val="115000"/>
                    </a:lnSpc>
                    <a:spcAft>
                      <a:spcPts val="1088"/>
                    </a:spcAft>
                  </a:pPr>
                  <a:r>
                    <a:rPr lang="ko-KR" altLang="en-US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시설 운영의 수요자인 국민이  </a:t>
                  </a:r>
                  <a:r>
                    <a:rPr lang="en-US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‘</a:t>
                  </a:r>
                  <a:r>
                    <a:rPr lang="ko-KR" altLang="en-US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고객의 입장에서</a:t>
                  </a:r>
                  <a:r>
                    <a:rPr lang="en-US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’</a:t>
                  </a:r>
                  <a:r>
                    <a:rPr lang="ko-KR" altLang="en-US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 평가하는 수준을   의미하게 됨</a:t>
                  </a:r>
                  <a:endParaRPr lang="ko-KR" altLang="ko-KR" sz="1270" kern="0" spc="-9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</p:grpSp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id="{6C87B73F-0394-40D8-A4A3-442802DB100C}"/>
                  </a:ext>
                </a:extLst>
              </p:cNvPr>
              <p:cNvGrpSpPr/>
              <p:nvPr/>
            </p:nvGrpSpPr>
            <p:grpSpPr>
              <a:xfrm>
                <a:off x="395288" y="5141702"/>
                <a:ext cx="8312186" cy="331296"/>
                <a:chOff x="395288" y="5209265"/>
                <a:chExt cx="8312186" cy="331296"/>
              </a:xfrm>
            </p:grpSpPr>
            <p:sp>
              <p:nvSpPr>
                <p:cNvPr id="60" name="직사각형 59">
                  <a:extLst>
                    <a:ext uri="{FF2B5EF4-FFF2-40B4-BE49-F238E27FC236}">
                      <a16:creationId xmlns:a16="http://schemas.microsoft.com/office/drawing/2014/main" id="{308376D9-15BF-4157-B96B-AAD5B98B43BE}"/>
                    </a:ext>
                  </a:extLst>
                </p:cNvPr>
                <p:cNvSpPr/>
                <p:nvPr/>
              </p:nvSpPr>
              <p:spPr>
                <a:xfrm>
                  <a:off x="395288" y="5219268"/>
                  <a:ext cx="1261759" cy="317298"/>
                </a:xfrm>
                <a:prstGeom prst="rect">
                  <a:avLst/>
                </a:prstGeom>
                <a:solidFill>
                  <a:srgbClr val="D9F3FF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270" b="1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내부</a:t>
                  </a:r>
                  <a:r>
                    <a:rPr lang="ko-KR" altLang="ko-KR" sz="1270" b="1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청렴도 설문</a:t>
                  </a:r>
                  <a:endParaRPr lang="ko-KR" altLang="en-US" sz="1270" b="1" kern="0" spc="-9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id="{D0528C88-B0DE-4D3C-B6D4-17D5C19A0BDF}"/>
                    </a:ext>
                  </a:extLst>
                </p:cNvPr>
                <p:cNvSpPr/>
                <p:nvPr/>
              </p:nvSpPr>
              <p:spPr>
                <a:xfrm>
                  <a:off x="1674409" y="5209265"/>
                  <a:ext cx="7033065" cy="3312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21952">
                    <a:lnSpc>
                      <a:spcPct val="115000"/>
                    </a:lnSpc>
                    <a:spcAft>
                      <a:spcPts val="1088"/>
                    </a:spcAft>
                  </a:pPr>
                  <a:r>
                    <a:rPr lang="ko-KR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공공기관의 소속직원이 내부 고객의 입장에서 소속기관의 인사</a:t>
                  </a:r>
                  <a:r>
                    <a:rPr lang="en-US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·</a:t>
                  </a:r>
                  <a:r>
                    <a:rPr lang="ko-KR" altLang="ko-KR" sz="1270" kern="0" spc="-9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예산 등 내부업무의 청렴도를 평가</a:t>
                  </a:r>
                </a:p>
              </p:txBody>
            </p:sp>
          </p:grpSp>
        </p:grpSp>
        <p:sp>
          <p:nvSpPr>
            <p:cNvPr id="64" name="사각형: 둥근 모서리 96">
              <a:extLst>
                <a:ext uri="{FF2B5EF4-FFF2-40B4-BE49-F238E27FC236}">
                  <a16:creationId xmlns:a16="http://schemas.microsoft.com/office/drawing/2014/main" id="{8FA74D5A-788C-4363-9727-7C4536F16C82}"/>
                </a:ext>
              </a:extLst>
            </p:cNvPr>
            <p:cNvSpPr/>
            <p:nvPr/>
          </p:nvSpPr>
          <p:spPr>
            <a:xfrm>
              <a:off x="6952749" y="2740802"/>
              <a:ext cx="107491" cy="2202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32" dirty="0"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66" name="사각형: 둥근 모서리 65">
              <a:extLst>
                <a:ext uri="{FF2B5EF4-FFF2-40B4-BE49-F238E27FC236}">
                  <a16:creationId xmlns:a16="http://schemas.microsoft.com/office/drawing/2014/main" id="{39501872-FC9D-4663-B8C0-E6774E06EECD}"/>
                </a:ext>
              </a:extLst>
            </p:cNvPr>
            <p:cNvSpPr/>
            <p:nvPr/>
          </p:nvSpPr>
          <p:spPr>
            <a:xfrm>
              <a:off x="5365408" y="4051638"/>
              <a:ext cx="1304859" cy="62035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7950" tIns="97950" rIns="97950" bIns="97950" rtlCol="0" anchor="ctr"/>
            <a:lstStyle/>
            <a:p>
              <a:pPr algn="ctr"/>
              <a:r>
                <a:rPr lang="ko-KR" altLang="en-US" sz="1270" b="1" spc="-63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협력업체 평가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D8510971-6FE2-32F4-4A67-B6B8FA925F6A}"/>
              </a:ext>
            </a:extLst>
          </p:cNvPr>
          <p:cNvGrpSpPr/>
          <p:nvPr/>
        </p:nvGrpSpPr>
        <p:grpSpPr>
          <a:xfrm>
            <a:off x="806273" y="670497"/>
            <a:ext cx="10579454" cy="310162"/>
            <a:chOff x="889000" y="841195"/>
            <a:chExt cx="11664950" cy="341986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0B995D44-4713-CF5C-2160-68FBFA6F83DC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21A4D600-4DED-A33F-ADEF-F9ED9F9566DA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60406C9-F7FA-62DB-8EF0-8CC01FFECF1C}"/>
                </a:ext>
              </a:extLst>
            </p:cNvPr>
            <p:cNvGrpSpPr/>
            <p:nvPr/>
          </p:nvGrpSpPr>
          <p:grpSpPr>
            <a:xfrm>
              <a:off x="893630" y="878692"/>
              <a:ext cx="11660320" cy="266924"/>
              <a:chOff x="892514" y="880333"/>
              <a:chExt cx="13184209" cy="266924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3736442F-3534-4B14-491E-771182D41973}"/>
                  </a:ext>
                </a:extLst>
              </p:cNvPr>
              <p:cNvSpPr/>
              <p:nvPr/>
            </p:nvSpPr>
            <p:spPr>
              <a:xfrm>
                <a:off x="892514" y="880717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목적</a:t>
                </a: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A5ED5BBF-20B9-C609-5DBA-196CD2EAB5EC}"/>
                  </a:ext>
                </a:extLst>
              </p:cNvPr>
              <p:cNvSpPr/>
              <p:nvPr/>
            </p:nvSpPr>
            <p:spPr>
              <a:xfrm>
                <a:off x="5301773" y="880333"/>
                <a:ext cx="4365691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방향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505D8032-459F-91A1-9392-36802C351AC4}"/>
                  </a:ext>
                </a:extLst>
              </p:cNvPr>
              <p:cNvSpPr/>
              <p:nvPr/>
            </p:nvSpPr>
            <p:spPr>
              <a:xfrm>
                <a:off x="9711032" y="881428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3.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설계</a:t>
                </a:r>
              </a:p>
            </p:txBody>
          </p:sp>
        </p:grpSp>
      </p:grpSp>
      <p:sp>
        <p:nvSpPr>
          <p:cNvPr id="9" name="Text Box 30">
            <a:extLst>
              <a:ext uri="{FF2B5EF4-FFF2-40B4-BE49-F238E27FC236}">
                <a16:creationId xmlns:a16="http://schemas.microsoft.com/office/drawing/2014/main" id="{7E82E8E3-F057-4258-B544-2572FF440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1813317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marR="0" lvl="0" indent="-552846" algn="l" defTabSz="104247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65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0</a:t>
            </a:r>
            <a:r>
              <a:rPr lang="en-US" altLang="ko-KR" sz="3265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2</a:t>
            </a:r>
            <a:r>
              <a:rPr kumimoji="1" lang="en-US" altLang="ko-KR" sz="3265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. </a:t>
            </a:r>
            <a:r>
              <a:rPr kumimoji="1" lang="ko-KR" altLang="en-US" sz="1814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조사 방향</a:t>
            </a:r>
            <a:endParaRPr kumimoji="1" lang="ko-KR" altLang="en-US" sz="3265" b="1" i="0" u="none" strike="noStrike" kern="1200" cap="none" spc="0" normalizeH="0" baseline="0" noProof="0" dirty="0">
              <a:ln>
                <a:noFill/>
              </a:ln>
              <a:solidFill>
                <a:srgbClr val="004490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46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7">
            <a:extLst>
              <a:ext uri="{FF2B5EF4-FFF2-40B4-BE49-F238E27FC236}">
                <a16:creationId xmlns:a16="http://schemas.microsoft.com/office/drawing/2014/main" id="{7EE7287B-B3DB-4730-9DFF-BFA1095CD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698" y="1220719"/>
            <a:ext cx="10591028" cy="52234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345725" indent="-345725" algn="just" defTabSz="1169451" fontAlgn="base">
              <a:lnSpc>
                <a:spcPct val="150000"/>
              </a:lnSpc>
              <a:spcAft>
                <a:spcPct val="0"/>
              </a:spcAft>
              <a:tabLst>
                <a:tab pos="460966" algn="l"/>
                <a:tab pos="1048697" algn="l"/>
              </a:tabLst>
              <a:defRPr/>
            </a:pP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1400" b="1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○ 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외부고객은</a:t>
            </a:r>
            <a:r>
              <a:rPr lang="ko-KR" altLang="en-US" sz="1400" b="1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공단 이용객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협력 업체 직원 중 무작위로 추출하여 조사를 시행하였고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시설이용객 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30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건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협력업체 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30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건 표본으로 조사를 시행</a:t>
            </a:r>
            <a:endParaRPr lang="en-US" altLang="ko-KR" sz="14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marL="345725" indent="-345725" algn="just" defTabSz="1169451" fontAlgn="base">
              <a:lnSpc>
                <a:spcPct val="150000"/>
              </a:lnSpc>
              <a:spcAft>
                <a:spcPct val="0"/>
              </a:spcAft>
              <a:tabLst>
                <a:tab pos="460966" algn="l"/>
                <a:tab pos="1048697" algn="l"/>
              </a:tabLst>
              <a:defRPr/>
            </a:pP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1400" b="1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○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내부고객의 경우 전수 조사를 실시한 후 팀 별 인원에 따른 비율에 맞게 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100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건에 설문지를 표본 추출하여 조사를 시행</a:t>
            </a:r>
            <a:endParaRPr lang="en-US" altLang="ko-KR" sz="14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DCE8C3E7-BD9D-7E23-BA09-B57177285C2A}"/>
              </a:ext>
            </a:extLst>
          </p:cNvPr>
          <p:cNvGrpSpPr/>
          <p:nvPr/>
        </p:nvGrpSpPr>
        <p:grpSpPr>
          <a:xfrm>
            <a:off x="806273" y="670497"/>
            <a:ext cx="10579454" cy="310162"/>
            <a:chOff x="889000" y="841195"/>
            <a:chExt cx="11664950" cy="341986"/>
          </a:xfrm>
        </p:grpSpPr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9B839E58-65D5-546B-5EE0-99585DA2BE46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E0CAB076-7C4A-082E-D1EE-95D1B0E8D2BD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18471F30-6A88-C8FE-52F5-FFA849BF781F}"/>
                </a:ext>
              </a:extLst>
            </p:cNvPr>
            <p:cNvGrpSpPr/>
            <p:nvPr/>
          </p:nvGrpSpPr>
          <p:grpSpPr>
            <a:xfrm>
              <a:off x="893630" y="878692"/>
              <a:ext cx="11660320" cy="266924"/>
              <a:chOff x="892514" y="880333"/>
              <a:chExt cx="13184209" cy="266924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7A27DB25-45F3-26E0-8F53-162EEA5D3A42}"/>
                  </a:ext>
                </a:extLst>
              </p:cNvPr>
              <p:cNvSpPr/>
              <p:nvPr/>
            </p:nvSpPr>
            <p:spPr>
              <a:xfrm>
                <a:off x="892514" y="880717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목적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8BA3425-CD66-B958-3DF9-5B8B55A224BB}"/>
                  </a:ext>
                </a:extLst>
              </p:cNvPr>
              <p:cNvSpPr/>
              <p:nvPr/>
            </p:nvSpPr>
            <p:spPr>
              <a:xfrm>
                <a:off x="5301773" y="880333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방향</a:t>
                </a:r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4C850E73-F724-22BA-0A96-4022EACF7CA0}"/>
                  </a:ext>
                </a:extLst>
              </p:cNvPr>
              <p:cNvSpPr/>
              <p:nvPr/>
            </p:nvSpPr>
            <p:spPr>
              <a:xfrm>
                <a:off x="9711032" y="881428"/>
                <a:ext cx="4365691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3.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설계</a:t>
                </a:r>
              </a:p>
            </p:txBody>
          </p:sp>
        </p:grpSp>
      </p:grpSp>
      <p:sp>
        <p:nvSpPr>
          <p:cNvPr id="10" name="Text Box 30">
            <a:extLst>
              <a:ext uri="{FF2B5EF4-FFF2-40B4-BE49-F238E27FC236}">
                <a16:creationId xmlns:a16="http://schemas.microsoft.com/office/drawing/2014/main" id="{D9364FF7-B0F2-E816-0526-D76525840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1824538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marR="0" lvl="0" indent="-552846" algn="l" defTabSz="104247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65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03. </a:t>
            </a:r>
            <a:r>
              <a:rPr kumimoji="1" lang="ko-KR" altLang="en-US" sz="1814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조사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설계</a:t>
            </a:r>
            <a:endParaRPr kumimoji="1" lang="ko-KR" altLang="en-US" sz="3265" b="1" i="0" u="none" strike="noStrike" kern="1200" cap="none" spc="0" normalizeH="0" baseline="0" noProof="0" dirty="0">
              <a:ln>
                <a:noFill/>
              </a:ln>
              <a:solidFill>
                <a:srgbClr val="004490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Tahoma" pitchFamily="34" charset="0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D1B2383D-002E-C06C-F920-D71B03E3BDBA}"/>
              </a:ext>
            </a:extLst>
          </p:cNvPr>
          <p:cNvSpPr/>
          <p:nvPr/>
        </p:nvSpPr>
        <p:spPr>
          <a:xfrm>
            <a:off x="2207568" y="2060848"/>
            <a:ext cx="7776864" cy="576064"/>
          </a:xfrm>
          <a:prstGeom prst="rect">
            <a:avLst/>
          </a:prstGeom>
          <a:solidFill>
            <a:srgbClr val="0077FA"/>
          </a:solidFill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업무별 조사 내용 설계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C2112943-8B23-2F66-5C73-1FE99114CF9C}"/>
              </a:ext>
            </a:extLst>
          </p:cNvPr>
          <p:cNvSpPr/>
          <p:nvPr/>
        </p:nvSpPr>
        <p:spPr>
          <a:xfrm>
            <a:off x="2207568" y="2709168"/>
            <a:ext cx="2735907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조사 대상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26CA8C4F-3CC8-459A-FBDC-0AFC32954977}"/>
              </a:ext>
            </a:extLst>
          </p:cNvPr>
          <p:cNvSpPr/>
          <p:nvPr/>
        </p:nvSpPr>
        <p:spPr>
          <a:xfrm>
            <a:off x="2207568" y="3357116"/>
            <a:ext cx="2735907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표본 수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D5D9B4F3-C84E-70D7-A484-BCF56DB6E283}"/>
              </a:ext>
            </a:extLst>
          </p:cNvPr>
          <p:cNvSpPr/>
          <p:nvPr/>
        </p:nvSpPr>
        <p:spPr>
          <a:xfrm>
            <a:off x="2207568" y="4005064"/>
            <a:ext cx="2735907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추출방법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9355B1FF-E7C7-E63E-CB4D-AD020D3A32AD}"/>
              </a:ext>
            </a:extLst>
          </p:cNvPr>
          <p:cNvSpPr/>
          <p:nvPr/>
        </p:nvSpPr>
        <p:spPr>
          <a:xfrm>
            <a:off x="5015681" y="4005064"/>
            <a:ext cx="3283193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무작위 추출방법 </a:t>
            </a: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CCBF6D9B-975A-60E9-03FF-691957CA89C3}"/>
              </a:ext>
            </a:extLst>
          </p:cNvPr>
          <p:cNvSpPr/>
          <p:nvPr/>
        </p:nvSpPr>
        <p:spPr>
          <a:xfrm>
            <a:off x="2207568" y="4653012"/>
            <a:ext cx="2735907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조사 방법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3F86853C-4F34-556C-A1AB-8C8F5E6149EB}"/>
              </a:ext>
            </a:extLst>
          </p:cNvPr>
          <p:cNvSpPr/>
          <p:nvPr/>
        </p:nvSpPr>
        <p:spPr>
          <a:xfrm>
            <a:off x="5015681" y="4653012"/>
            <a:ext cx="3283193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전화 조사</a:t>
            </a:r>
            <a:endParaRPr lang="en-US" altLang="ko-KR" sz="14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C97CA332-5B84-3337-E5FA-60EBE81030CB}"/>
              </a:ext>
            </a:extLst>
          </p:cNvPr>
          <p:cNvSpPr/>
          <p:nvPr/>
        </p:nvSpPr>
        <p:spPr>
          <a:xfrm>
            <a:off x="2207568" y="5300960"/>
            <a:ext cx="2735907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조사기간</a:t>
            </a: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1FBE7888-4117-33C9-E521-AAB928958104}"/>
              </a:ext>
            </a:extLst>
          </p:cNvPr>
          <p:cNvSpPr/>
          <p:nvPr/>
        </p:nvSpPr>
        <p:spPr>
          <a:xfrm>
            <a:off x="5015681" y="5300960"/>
            <a:ext cx="4968751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en-US" altLang="ko-KR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2023</a:t>
            </a: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년 </a:t>
            </a:r>
            <a:r>
              <a:rPr lang="en-US" altLang="ko-KR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08</a:t>
            </a: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월</a:t>
            </a:r>
            <a:r>
              <a:rPr lang="en-US" altLang="ko-KR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 08</a:t>
            </a: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일 </a:t>
            </a:r>
            <a:r>
              <a:rPr lang="en-US" altLang="ko-KR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~ 2023</a:t>
            </a: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년 </a:t>
            </a:r>
            <a:r>
              <a:rPr lang="en-US" altLang="ko-KR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10</a:t>
            </a: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월 </a:t>
            </a:r>
            <a:r>
              <a:rPr lang="en-US" altLang="ko-KR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20</a:t>
            </a: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일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1EA51870-DDB5-D4F4-5B2E-011645B845BC}"/>
              </a:ext>
            </a:extLst>
          </p:cNvPr>
          <p:cNvSpPr/>
          <p:nvPr/>
        </p:nvSpPr>
        <p:spPr>
          <a:xfrm>
            <a:off x="2207568" y="5948908"/>
            <a:ext cx="2735907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조사기관</a:t>
            </a: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A98F0B83-F14E-0838-B860-691F4F875456}"/>
              </a:ext>
            </a:extLst>
          </p:cNvPr>
          <p:cNvSpPr/>
          <p:nvPr/>
        </p:nvSpPr>
        <p:spPr>
          <a:xfrm>
            <a:off x="5015681" y="5948908"/>
            <a:ext cx="4968751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인허브코리아</a:t>
            </a:r>
            <a:endParaRPr lang="ko-KR" altLang="en-US" sz="14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91159A4C-CCE9-2B46-CFCE-BCB9142FD3CA}"/>
              </a:ext>
            </a:extLst>
          </p:cNvPr>
          <p:cNvGrpSpPr/>
          <p:nvPr/>
        </p:nvGrpSpPr>
        <p:grpSpPr>
          <a:xfrm>
            <a:off x="5015681" y="2709168"/>
            <a:ext cx="4968751" cy="576064"/>
            <a:chOff x="6855996" y="3276823"/>
            <a:chExt cx="5404317" cy="576064"/>
          </a:xfrm>
        </p:grpSpPr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75B6D31C-72C8-A721-2187-F4DC2B54D53E}"/>
                </a:ext>
              </a:extLst>
            </p:cNvPr>
            <p:cNvSpPr/>
            <p:nvPr/>
          </p:nvSpPr>
          <p:spPr>
            <a:xfrm>
              <a:off x="6855996" y="3276823"/>
              <a:ext cx="1737687" cy="576064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7776864"/>
                        <a:gd name="connsiteY0" fmla="*/ 0 h 432445"/>
                        <a:gd name="connsiteX1" fmla="*/ 7776864 w 7776864"/>
                        <a:gd name="connsiteY1" fmla="*/ 0 h 432445"/>
                        <a:gd name="connsiteX2" fmla="*/ 7776864 w 7776864"/>
                        <a:gd name="connsiteY2" fmla="*/ 432445 h 432445"/>
                        <a:gd name="connsiteX3" fmla="*/ 0 w 7776864"/>
                        <a:gd name="connsiteY3" fmla="*/ 432445 h 432445"/>
                        <a:gd name="connsiteX4" fmla="*/ 0 w 7776864"/>
                        <a:gd name="connsiteY4" fmla="*/ 0 h 432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76864" h="432445" extrusionOk="0">
                          <a:moveTo>
                            <a:pt x="0" y="0"/>
                          </a:moveTo>
                          <a:cubicBezTo>
                            <a:pt x="1904062" y="166220"/>
                            <a:pt x="6630175" y="88627"/>
                            <a:pt x="7776864" y="0"/>
                          </a:cubicBezTo>
                          <a:cubicBezTo>
                            <a:pt x="7797985" y="155050"/>
                            <a:pt x="7750098" y="220890"/>
                            <a:pt x="7776864" y="432445"/>
                          </a:cubicBezTo>
                          <a:cubicBezTo>
                            <a:pt x="4253624" y="600456"/>
                            <a:pt x="843404" y="374566"/>
                            <a:pt x="0" y="432445"/>
                          </a:cubicBezTo>
                          <a:cubicBezTo>
                            <a:pt x="24463" y="278047"/>
                            <a:pt x="-25661" y="8310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57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ko-KR" altLang="en-US" sz="1400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ea"/>
                </a:rPr>
                <a:t>시설 이용객</a:t>
              </a: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0ED29484-45FA-A7DC-46DB-F1B6CF177ACC}"/>
                </a:ext>
              </a:extLst>
            </p:cNvPr>
            <p:cNvSpPr/>
            <p:nvPr/>
          </p:nvSpPr>
          <p:spPr>
            <a:xfrm>
              <a:off x="8689311" y="3276823"/>
              <a:ext cx="1737687" cy="576064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7776864"/>
                        <a:gd name="connsiteY0" fmla="*/ 0 h 432445"/>
                        <a:gd name="connsiteX1" fmla="*/ 7776864 w 7776864"/>
                        <a:gd name="connsiteY1" fmla="*/ 0 h 432445"/>
                        <a:gd name="connsiteX2" fmla="*/ 7776864 w 7776864"/>
                        <a:gd name="connsiteY2" fmla="*/ 432445 h 432445"/>
                        <a:gd name="connsiteX3" fmla="*/ 0 w 7776864"/>
                        <a:gd name="connsiteY3" fmla="*/ 432445 h 432445"/>
                        <a:gd name="connsiteX4" fmla="*/ 0 w 7776864"/>
                        <a:gd name="connsiteY4" fmla="*/ 0 h 432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76864" h="432445" extrusionOk="0">
                          <a:moveTo>
                            <a:pt x="0" y="0"/>
                          </a:moveTo>
                          <a:cubicBezTo>
                            <a:pt x="1904062" y="166220"/>
                            <a:pt x="6630175" y="88627"/>
                            <a:pt x="7776864" y="0"/>
                          </a:cubicBezTo>
                          <a:cubicBezTo>
                            <a:pt x="7797985" y="155050"/>
                            <a:pt x="7750098" y="220890"/>
                            <a:pt x="7776864" y="432445"/>
                          </a:cubicBezTo>
                          <a:cubicBezTo>
                            <a:pt x="4253624" y="600456"/>
                            <a:pt x="843404" y="374566"/>
                            <a:pt x="0" y="432445"/>
                          </a:cubicBezTo>
                          <a:cubicBezTo>
                            <a:pt x="24463" y="278047"/>
                            <a:pt x="-25661" y="8310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57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ko-KR" altLang="en-US" sz="1400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ea"/>
                </a:rPr>
                <a:t>협력업체</a:t>
              </a: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875C8480-5998-5314-DF26-EC6ED745326D}"/>
                </a:ext>
              </a:extLst>
            </p:cNvPr>
            <p:cNvSpPr/>
            <p:nvPr/>
          </p:nvSpPr>
          <p:spPr>
            <a:xfrm>
              <a:off x="10522626" y="3276823"/>
              <a:ext cx="1737687" cy="576064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7776864"/>
                        <a:gd name="connsiteY0" fmla="*/ 0 h 432445"/>
                        <a:gd name="connsiteX1" fmla="*/ 7776864 w 7776864"/>
                        <a:gd name="connsiteY1" fmla="*/ 0 h 432445"/>
                        <a:gd name="connsiteX2" fmla="*/ 7776864 w 7776864"/>
                        <a:gd name="connsiteY2" fmla="*/ 432445 h 432445"/>
                        <a:gd name="connsiteX3" fmla="*/ 0 w 7776864"/>
                        <a:gd name="connsiteY3" fmla="*/ 432445 h 432445"/>
                        <a:gd name="connsiteX4" fmla="*/ 0 w 7776864"/>
                        <a:gd name="connsiteY4" fmla="*/ 0 h 432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76864" h="432445" extrusionOk="0">
                          <a:moveTo>
                            <a:pt x="0" y="0"/>
                          </a:moveTo>
                          <a:cubicBezTo>
                            <a:pt x="1904062" y="166220"/>
                            <a:pt x="6630175" y="88627"/>
                            <a:pt x="7776864" y="0"/>
                          </a:cubicBezTo>
                          <a:cubicBezTo>
                            <a:pt x="7797985" y="155050"/>
                            <a:pt x="7750098" y="220890"/>
                            <a:pt x="7776864" y="432445"/>
                          </a:cubicBezTo>
                          <a:cubicBezTo>
                            <a:pt x="4253624" y="600456"/>
                            <a:pt x="843404" y="374566"/>
                            <a:pt x="0" y="432445"/>
                          </a:cubicBezTo>
                          <a:cubicBezTo>
                            <a:pt x="24463" y="278047"/>
                            <a:pt x="-25661" y="8310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57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ko-KR" altLang="en-US" sz="1400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ea"/>
                </a:rPr>
                <a:t>내부고객 </a:t>
              </a: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756FE0DE-41B4-5E40-D05F-F1DB2F5A1991}"/>
              </a:ext>
            </a:extLst>
          </p:cNvPr>
          <p:cNvGrpSpPr/>
          <p:nvPr/>
        </p:nvGrpSpPr>
        <p:grpSpPr>
          <a:xfrm>
            <a:off x="5015681" y="3357116"/>
            <a:ext cx="4968751" cy="576064"/>
            <a:chOff x="6855996" y="3276823"/>
            <a:chExt cx="5404317" cy="576064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9FDB4C85-78B4-1DA9-2ECC-598C47CD6744}"/>
                </a:ext>
              </a:extLst>
            </p:cNvPr>
            <p:cNvSpPr/>
            <p:nvPr/>
          </p:nvSpPr>
          <p:spPr>
            <a:xfrm>
              <a:off x="6855996" y="3276823"/>
              <a:ext cx="1737687" cy="576064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7776864"/>
                        <a:gd name="connsiteY0" fmla="*/ 0 h 432445"/>
                        <a:gd name="connsiteX1" fmla="*/ 7776864 w 7776864"/>
                        <a:gd name="connsiteY1" fmla="*/ 0 h 432445"/>
                        <a:gd name="connsiteX2" fmla="*/ 7776864 w 7776864"/>
                        <a:gd name="connsiteY2" fmla="*/ 432445 h 432445"/>
                        <a:gd name="connsiteX3" fmla="*/ 0 w 7776864"/>
                        <a:gd name="connsiteY3" fmla="*/ 432445 h 432445"/>
                        <a:gd name="connsiteX4" fmla="*/ 0 w 7776864"/>
                        <a:gd name="connsiteY4" fmla="*/ 0 h 432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76864" h="432445" extrusionOk="0">
                          <a:moveTo>
                            <a:pt x="0" y="0"/>
                          </a:moveTo>
                          <a:cubicBezTo>
                            <a:pt x="1904062" y="166220"/>
                            <a:pt x="6630175" y="88627"/>
                            <a:pt x="7776864" y="0"/>
                          </a:cubicBezTo>
                          <a:cubicBezTo>
                            <a:pt x="7797985" y="155050"/>
                            <a:pt x="7750098" y="220890"/>
                            <a:pt x="7776864" y="432445"/>
                          </a:cubicBezTo>
                          <a:cubicBezTo>
                            <a:pt x="4253624" y="600456"/>
                            <a:pt x="843404" y="374566"/>
                            <a:pt x="0" y="432445"/>
                          </a:cubicBezTo>
                          <a:cubicBezTo>
                            <a:pt x="24463" y="278047"/>
                            <a:pt x="-25661" y="8310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57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400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ea"/>
                </a:rPr>
                <a:t>80</a:t>
              </a:r>
              <a:r>
                <a:rPr lang="ko-KR" altLang="en-US" sz="1400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ea"/>
                </a:rPr>
                <a:t>건</a:t>
              </a:r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F9064E16-A592-E80C-91A6-4EA311DBDE8C}"/>
                </a:ext>
              </a:extLst>
            </p:cNvPr>
            <p:cNvSpPr/>
            <p:nvPr/>
          </p:nvSpPr>
          <p:spPr>
            <a:xfrm>
              <a:off x="8689311" y="3276823"/>
              <a:ext cx="1737687" cy="576064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7776864"/>
                        <a:gd name="connsiteY0" fmla="*/ 0 h 432445"/>
                        <a:gd name="connsiteX1" fmla="*/ 7776864 w 7776864"/>
                        <a:gd name="connsiteY1" fmla="*/ 0 h 432445"/>
                        <a:gd name="connsiteX2" fmla="*/ 7776864 w 7776864"/>
                        <a:gd name="connsiteY2" fmla="*/ 432445 h 432445"/>
                        <a:gd name="connsiteX3" fmla="*/ 0 w 7776864"/>
                        <a:gd name="connsiteY3" fmla="*/ 432445 h 432445"/>
                        <a:gd name="connsiteX4" fmla="*/ 0 w 7776864"/>
                        <a:gd name="connsiteY4" fmla="*/ 0 h 432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76864" h="432445" extrusionOk="0">
                          <a:moveTo>
                            <a:pt x="0" y="0"/>
                          </a:moveTo>
                          <a:cubicBezTo>
                            <a:pt x="1904062" y="166220"/>
                            <a:pt x="6630175" y="88627"/>
                            <a:pt x="7776864" y="0"/>
                          </a:cubicBezTo>
                          <a:cubicBezTo>
                            <a:pt x="7797985" y="155050"/>
                            <a:pt x="7750098" y="220890"/>
                            <a:pt x="7776864" y="432445"/>
                          </a:cubicBezTo>
                          <a:cubicBezTo>
                            <a:pt x="4253624" y="600456"/>
                            <a:pt x="843404" y="374566"/>
                            <a:pt x="0" y="432445"/>
                          </a:cubicBezTo>
                          <a:cubicBezTo>
                            <a:pt x="24463" y="278047"/>
                            <a:pt x="-25661" y="8310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57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400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ea"/>
                </a:rPr>
                <a:t>30</a:t>
              </a:r>
              <a:r>
                <a:rPr lang="ko-KR" altLang="en-US" sz="1400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ea"/>
                </a:rPr>
                <a:t>건</a:t>
              </a: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75B2F50E-1D2D-B5B5-8D18-06D10D9F5457}"/>
                </a:ext>
              </a:extLst>
            </p:cNvPr>
            <p:cNvSpPr/>
            <p:nvPr/>
          </p:nvSpPr>
          <p:spPr>
            <a:xfrm>
              <a:off x="10522626" y="3276823"/>
              <a:ext cx="1737687" cy="576064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7776864"/>
                        <a:gd name="connsiteY0" fmla="*/ 0 h 432445"/>
                        <a:gd name="connsiteX1" fmla="*/ 7776864 w 7776864"/>
                        <a:gd name="connsiteY1" fmla="*/ 0 h 432445"/>
                        <a:gd name="connsiteX2" fmla="*/ 7776864 w 7776864"/>
                        <a:gd name="connsiteY2" fmla="*/ 432445 h 432445"/>
                        <a:gd name="connsiteX3" fmla="*/ 0 w 7776864"/>
                        <a:gd name="connsiteY3" fmla="*/ 432445 h 432445"/>
                        <a:gd name="connsiteX4" fmla="*/ 0 w 7776864"/>
                        <a:gd name="connsiteY4" fmla="*/ 0 h 432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76864" h="432445" extrusionOk="0">
                          <a:moveTo>
                            <a:pt x="0" y="0"/>
                          </a:moveTo>
                          <a:cubicBezTo>
                            <a:pt x="1904062" y="166220"/>
                            <a:pt x="6630175" y="88627"/>
                            <a:pt x="7776864" y="0"/>
                          </a:cubicBezTo>
                          <a:cubicBezTo>
                            <a:pt x="7797985" y="155050"/>
                            <a:pt x="7750098" y="220890"/>
                            <a:pt x="7776864" y="432445"/>
                          </a:cubicBezTo>
                          <a:cubicBezTo>
                            <a:pt x="4253624" y="600456"/>
                            <a:pt x="843404" y="374566"/>
                            <a:pt x="0" y="432445"/>
                          </a:cubicBezTo>
                          <a:cubicBezTo>
                            <a:pt x="24463" y="278047"/>
                            <a:pt x="-25661" y="8310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5777">
                <a:lnSpc>
                  <a:spcPct val="150000"/>
                </a:lnSpc>
                <a:spcBef>
                  <a:spcPct val="20000"/>
                </a:spcBef>
                <a:buClr>
                  <a:srgbClr val="24A3E1"/>
                </a:buClr>
              </a:pPr>
              <a:r>
                <a:rPr lang="en-US" altLang="ko-KR" sz="1400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ea"/>
                </a:rPr>
                <a:t>100</a:t>
              </a:r>
              <a:r>
                <a:rPr lang="ko-KR" altLang="en-US" sz="1400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ea"/>
                </a:rPr>
                <a:t>건</a:t>
              </a:r>
            </a:p>
          </p:txBody>
        </p:sp>
      </p:grp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A7B0D06D-2118-721F-040B-12B9E1419C2F}"/>
              </a:ext>
            </a:extLst>
          </p:cNvPr>
          <p:cNvSpPr/>
          <p:nvPr/>
        </p:nvSpPr>
        <p:spPr>
          <a:xfrm>
            <a:off x="8386797" y="4005064"/>
            <a:ext cx="1597636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전 수 조사</a:t>
            </a:r>
            <a:endParaRPr lang="en-US" altLang="ko-KR" sz="14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  <a:p>
            <a:pPr algn="ctr" defTabSz="1025777">
              <a:spcBef>
                <a:spcPct val="20000"/>
              </a:spcBef>
              <a:buClr>
                <a:srgbClr val="24A3E1"/>
              </a:buClr>
            </a:pPr>
            <a:r>
              <a:rPr lang="en-US" altLang="ko-KR" sz="1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(</a:t>
            </a:r>
            <a:r>
              <a:rPr lang="ko-KR" altLang="en-US" sz="1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표본추출 방법</a:t>
            </a:r>
            <a:r>
              <a:rPr lang="en-US" altLang="ko-KR" sz="1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)</a:t>
            </a:r>
            <a:endParaRPr lang="ko-KR" altLang="en-US" sz="10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48BFDC6B-47BE-390E-FB73-39E5DD713230}"/>
              </a:ext>
            </a:extLst>
          </p:cNvPr>
          <p:cNvSpPr/>
          <p:nvPr/>
        </p:nvSpPr>
        <p:spPr>
          <a:xfrm>
            <a:off x="8386797" y="4653012"/>
            <a:ext cx="1597636" cy="57606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7776864"/>
                      <a:gd name="connsiteY0" fmla="*/ 0 h 432445"/>
                      <a:gd name="connsiteX1" fmla="*/ 7776864 w 7776864"/>
                      <a:gd name="connsiteY1" fmla="*/ 0 h 432445"/>
                      <a:gd name="connsiteX2" fmla="*/ 7776864 w 7776864"/>
                      <a:gd name="connsiteY2" fmla="*/ 432445 h 432445"/>
                      <a:gd name="connsiteX3" fmla="*/ 0 w 7776864"/>
                      <a:gd name="connsiteY3" fmla="*/ 432445 h 432445"/>
                      <a:gd name="connsiteX4" fmla="*/ 0 w 7776864"/>
                      <a:gd name="connsiteY4" fmla="*/ 0 h 43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6864" h="432445" extrusionOk="0">
                        <a:moveTo>
                          <a:pt x="0" y="0"/>
                        </a:moveTo>
                        <a:cubicBezTo>
                          <a:pt x="1904062" y="166220"/>
                          <a:pt x="6630175" y="88627"/>
                          <a:pt x="7776864" y="0"/>
                        </a:cubicBezTo>
                        <a:cubicBezTo>
                          <a:pt x="7797985" y="155050"/>
                          <a:pt x="7750098" y="220890"/>
                          <a:pt x="7776864" y="432445"/>
                        </a:cubicBezTo>
                        <a:cubicBezTo>
                          <a:pt x="4253624" y="600456"/>
                          <a:pt x="843404" y="374566"/>
                          <a:pt x="0" y="432445"/>
                        </a:cubicBezTo>
                        <a:cubicBezTo>
                          <a:pt x="24463" y="278047"/>
                          <a:pt x="-25661" y="831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57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</a:pPr>
            <a:r>
              <a:rPr lang="ko-KR" altLang="en-US" sz="14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ea"/>
              </a:rPr>
              <a:t>무기명 설문조사</a:t>
            </a:r>
            <a:endParaRPr lang="en-US" altLang="ko-KR" sz="14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221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67">
            <a:extLst>
              <a:ext uri="{FF2B5EF4-FFF2-40B4-BE49-F238E27FC236}">
                <a16:creationId xmlns:a16="http://schemas.microsoft.com/office/drawing/2014/main" id="{75C67D63-EF8C-4010-B834-89F90853D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94" y="1200424"/>
            <a:ext cx="10578831" cy="940422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0" indent="0" algn="just" defTabSz="1042474" fontAlgn="base">
              <a:lnSpc>
                <a:spcPct val="150000"/>
              </a:lnSpc>
              <a:spcAft>
                <a:spcPct val="0"/>
              </a:spcAft>
              <a:tabLst>
                <a:tab pos="468752" algn="l"/>
                <a:tab pos="1066003" algn="l"/>
              </a:tabLst>
              <a:defRPr/>
            </a:pP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○ 청렴도 조사 만족도는 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5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점 척도로  매우 그렇다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(5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점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그렇다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(4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점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보통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(3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점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그렇지 않다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(2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점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전혀 그렇지 않다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(1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점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척도로 진행</a:t>
            </a:r>
            <a:endParaRPr lang="en-US" altLang="ko-KR" sz="14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algn="just" defTabSz="1042474" fontAlgn="base">
              <a:lnSpc>
                <a:spcPct val="150000"/>
              </a:lnSpc>
              <a:spcAft>
                <a:spcPct val="0"/>
              </a:spcAft>
              <a:tabLst>
                <a:tab pos="468752" algn="l"/>
                <a:tab pos="1066003" algn="l"/>
              </a:tabLst>
              <a:defRPr/>
            </a:pP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○ 항목 별 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5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점 척도를 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100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점으로 환산하여 항목 별 평균을 산정</a:t>
            </a:r>
            <a:endParaRPr lang="en-US" altLang="ko-KR" sz="14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algn="just" defTabSz="1042474" fontAlgn="base">
              <a:lnSpc>
                <a:spcPct val="150000"/>
              </a:lnSpc>
              <a:spcAft>
                <a:spcPct val="0"/>
              </a:spcAft>
              <a:tabLst>
                <a:tab pos="468752" algn="l"/>
                <a:tab pos="1066003" algn="l"/>
              </a:tabLst>
              <a:defRPr/>
            </a:pPr>
            <a:endParaRPr lang="en-US" altLang="ko-KR" sz="14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algn="just" defTabSz="1042474" fontAlgn="base">
              <a:lnSpc>
                <a:spcPct val="150000"/>
              </a:lnSpc>
              <a:spcAft>
                <a:spcPct val="0"/>
              </a:spcAft>
              <a:tabLst>
                <a:tab pos="468752" algn="l"/>
                <a:tab pos="1066003" algn="l"/>
              </a:tabLst>
              <a:defRPr/>
            </a:pP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7048996-7EA6-70D7-5033-FE9E38422047}"/>
              </a:ext>
            </a:extLst>
          </p:cNvPr>
          <p:cNvGrpSpPr/>
          <p:nvPr/>
        </p:nvGrpSpPr>
        <p:grpSpPr>
          <a:xfrm>
            <a:off x="2046953" y="1992241"/>
            <a:ext cx="8098095" cy="4571866"/>
            <a:chOff x="3097139" y="1992241"/>
            <a:chExt cx="8098095" cy="4571866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80364899-70B8-4EA3-95D8-0A42B447B046}"/>
                </a:ext>
              </a:extLst>
            </p:cNvPr>
            <p:cNvGrpSpPr/>
            <p:nvPr/>
          </p:nvGrpSpPr>
          <p:grpSpPr>
            <a:xfrm>
              <a:off x="3097139" y="1992241"/>
              <a:ext cx="8098094" cy="2220445"/>
              <a:chOff x="3409504" y="2196455"/>
              <a:chExt cx="8928992" cy="2448272"/>
            </a:xfrm>
          </p:grpSpPr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980AC17B-060E-40A2-B94E-44A49FB9CFC1}"/>
                  </a:ext>
                </a:extLst>
              </p:cNvPr>
              <p:cNvGrpSpPr/>
              <p:nvPr/>
            </p:nvGrpSpPr>
            <p:grpSpPr>
              <a:xfrm>
                <a:off x="3409504" y="2196455"/>
                <a:ext cx="8928992" cy="2448272"/>
                <a:chOff x="3298052" y="4789141"/>
                <a:chExt cx="8928992" cy="2448272"/>
              </a:xfrm>
            </p:grpSpPr>
            <p:sp>
              <p:nvSpPr>
                <p:cNvPr id="32" name="직사각형 31">
                  <a:extLst>
                    <a:ext uri="{FF2B5EF4-FFF2-40B4-BE49-F238E27FC236}">
                      <a16:creationId xmlns:a16="http://schemas.microsoft.com/office/drawing/2014/main" id="{91C23E92-747E-49CB-A837-381200BEE9E2}"/>
                    </a:ext>
                  </a:extLst>
                </p:cNvPr>
                <p:cNvSpPr/>
                <p:nvPr/>
              </p:nvSpPr>
              <p:spPr>
                <a:xfrm>
                  <a:off x="3298052" y="4789141"/>
                  <a:ext cx="8928992" cy="244827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80676" indent="-80676"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  <a:buFont typeface="Wingdings" pitchFamily="2" charset="2"/>
                    <a:buChar char="§"/>
                  </a:pPr>
                  <a:endParaRPr lang="ko-KR" altLang="en-US" sz="998" kern="0" dirty="0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  <p:sp>
              <p:nvSpPr>
                <p:cNvPr id="33" name="사각형: 둥근 모서리 32">
                  <a:extLst>
                    <a:ext uri="{FF2B5EF4-FFF2-40B4-BE49-F238E27FC236}">
                      <a16:creationId xmlns:a16="http://schemas.microsoft.com/office/drawing/2014/main" id="{54DCE223-66B5-495F-8307-1DE865DC0E33}"/>
                    </a:ext>
                  </a:extLst>
                </p:cNvPr>
                <p:cNvSpPr/>
                <p:nvPr/>
              </p:nvSpPr>
              <p:spPr>
                <a:xfrm>
                  <a:off x="3451753" y="4919055"/>
                  <a:ext cx="8608286" cy="2200647"/>
                </a:xfrm>
                <a:prstGeom prst="roundRect">
                  <a:avLst>
                    <a:gd name="adj" fmla="val 11093"/>
                  </a:avLst>
                </a:prstGeom>
                <a:solidFill>
                  <a:schemeClr val="bg1"/>
                </a:solidFill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80676" indent="-80676"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  <a:buFont typeface="Wingdings" pitchFamily="2" charset="2"/>
                    <a:buChar char="§"/>
                  </a:pPr>
                  <a:endParaRPr lang="ko-KR" altLang="en-US" sz="998" kern="0" dirty="0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</p:grpSp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5CA07B27-DB4A-4B30-AE30-1381E51F1212}"/>
                  </a:ext>
                </a:extLst>
              </p:cNvPr>
              <p:cNvGrpSpPr/>
              <p:nvPr/>
            </p:nvGrpSpPr>
            <p:grpSpPr>
              <a:xfrm>
                <a:off x="3622942" y="2315638"/>
                <a:ext cx="8279211" cy="1835460"/>
                <a:chOff x="3596413" y="2771775"/>
                <a:chExt cx="8279211" cy="1835460"/>
              </a:xfrm>
            </p:grpSpPr>
            <p:grpSp>
              <p:nvGrpSpPr>
                <p:cNvPr id="24" name="그룹 23">
                  <a:extLst>
                    <a:ext uri="{FF2B5EF4-FFF2-40B4-BE49-F238E27FC236}">
                      <a16:creationId xmlns:a16="http://schemas.microsoft.com/office/drawing/2014/main" id="{D6708FD4-EE83-4355-A3FF-9C11BBACEA20}"/>
                    </a:ext>
                  </a:extLst>
                </p:cNvPr>
                <p:cNvGrpSpPr/>
                <p:nvPr/>
              </p:nvGrpSpPr>
              <p:grpSpPr>
                <a:xfrm>
                  <a:off x="3649472" y="2771775"/>
                  <a:ext cx="8226152" cy="1252937"/>
                  <a:chOff x="4849267" y="3103758"/>
                  <a:chExt cx="6858000" cy="1036914"/>
                </a:xfrm>
              </p:grpSpPr>
              <p:pic>
                <p:nvPicPr>
                  <p:cNvPr id="30" name="Picture 2" descr="맛픽] 평가UX 설계하기: 노맛과 존맛 사이">
                    <a:extLst>
                      <a:ext uri="{FF2B5EF4-FFF2-40B4-BE49-F238E27FC236}">
                        <a16:creationId xmlns:a16="http://schemas.microsoft.com/office/drawing/2014/main" id="{FE906CA3-A548-4341-938D-062B5DFDF41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7723" b="38150"/>
                  <a:stretch/>
                </p:blipFill>
                <p:spPr bwMode="auto">
                  <a:xfrm>
                    <a:off x="4849267" y="3103758"/>
                    <a:ext cx="6858000" cy="103691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1" name="직사각형 30">
                    <a:extLst>
                      <a:ext uri="{FF2B5EF4-FFF2-40B4-BE49-F238E27FC236}">
                        <a16:creationId xmlns:a16="http://schemas.microsoft.com/office/drawing/2014/main" id="{73CD1D98-1928-4DC7-9921-E2E51C525542}"/>
                      </a:ext>
                    </a:extLst>
                  </p:cNvPr>
                  <p:cNvSpPr/>
                  <p:nvPr/>
                </p:nvSpPr>
                <p:spPr>
                  <a:xfrm>
                    <a:off x="11329987" y="3276575"/>
                    <a:ext cx="288032" cy="2880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  <a:extLst>
                      <a:ext uri="{C807C97D-BFC1-408E-A445-0C87EB9F89A2}">
                        <ask:lineSketchStyleProps xmlns="" xmlns:ask="http://schemas.microsoft.com/office/drawing/2018/sketchyshapes" sd="3708385712">
                          <a:custGeom>
                            <a:avLst/>
                            <a:gdLst>
                              <a:gd name="connsiteX0" fmla="*/ 0 w 864096"/>
                              <a:gd name="connsiteY0" fmla="*/ 18168 h 109004"/>
                              <a:gd name="connsiteX1" fmla="*/ 18168 w 864096"/>
                              <a:gd name="connsiteY1" fmla="*/ 0 h 109004"/>
                              <a:gd name="connsiteX2" fmla="*/ 845928 w 864096"/>
                              <a:gd name="connsiteY2" fmla="*/ 0 h 109004"/>
                              <a:gd name="connsiteX3" fmla="*/ 864096 w 864096"/>
                              <a:gd name="connsiteY3" fmla="*/ 18168 h 109004"/>
                              <a:gd name="connsiteX4" fmla="*/ 864096 w 864096"/>
                              <a:gd name="connsiteY4" fmla="*/ 90836 h 109004"/>
                              <a:gd name="connsiteX5" fmla="*/ 845928 w 864096"/>
                              <a:gd name="connsiteY5" fmla="*/ 109004 h 109004"/>
                              <a:gd name="connsiteX6" fmla="*/ 18168 w 864096"/>
                              <a:gd name="connsiteY6" fmla="*/ 109004 h 109004"/>
                              <a:gd name="connsiteX7" fmla="*/ 0 w 864096"/>
                              <a:gd name="connsiteY7" fmla="*/ 90836 h 109004"/>
                              <a:gd name="connsiteX8" fmla="*/ 0 w 864096"/>
                              <a:gd name="connsiteY8" fmla="*/ 18168 h 10900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864096" h="109004" extrusionOk="0">
                                <a:moveTo>
                                  <a:pt x="0" y="18168"/>
                                </a:moveTo>
                                <a:cubicBezTo>
                                  <a:pt x="1098" y="7353"/>
                                  <a:pt x="9008" y="1624"/>
                                  <a:pt x="18168" y="0"/>
                                </a:cubicBezTo>
                                <a:cubicBezTo>
                                  <a:pt x="386753" y="17618"/>
                                  <a:pt x="444682" y="45969"/>
                                  <a:pt x="845928" y="0"/>
                                </a:cubicBezTo>
                                <a:cubicBezTo>
                                  <a:pt x="856025" y="-353"/>
                                  <a:pt x="864010" y="8250"/>
                                  <a:pt x="864096" y="18168"/>
                                </a:cubicBezTo>
                                <a:cubicBezTo>
                                  <a:pt x="864513" y="30869"/>
                                  <a:pt x="869473" y="59373"/>
                                  <a:pt x="864096" y="90836"/>
                                </a:cubicBezTo>
                                <a:cubicBezTo>
                                  <a:pt x="862531" y="102069"/>
                                  <a:pt x="856712" y="109037"/>
                                  <a:pt x="845928" y="109004"/>
                                </a:cubicBezTo>
                                <a:cubicBezTo>
                                  <a:pt x="526874" y="102018"/>
                                  <a:pt x="130070" y="73719"/>
                                  <a:pt x="18168" y="109004"/>
                                </a:cubicBezTo>
                                <a:cubicBezTo>
                                  <a:pt x="8201" y="109137"/>
                                  <a:pt x="-162" y="102824"/>
                                  <a:pt x="0" y="90836"/>
                                </a:cubicBezTo>
                                <a:cubicBezTo>
                                  <a:pt x="-3023" y="77938"/>
                                  <a:pt x="-837" y="28948"/>
                                  <a:pt x="0" y="18168"/>
                                </a:cubicBezTo>
                                <a:close/>
                              </a:path>
                            </a:pathLst>
                          </a:custGeom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80676" indent="-80676" algn="ctr" defTabSz="930277">
                      <a:lnSpc>
                        <a:spcPct val="150000"/>
                      </a:lnSpc>
                      <a:spcBef>
                        <a:spcPct val="20000"/>
                      </a:spcBef>
                      <a:buClr>
                        <a:srgbClr val="24A3E1"/>
                      </a:buClr>
                      <a:buFont typeface="Wingdings" pitchFamily="2" charset="2"/>
                      <a:buChar char="§"/>
                    </a:pPr>
                    <a:endParaRPr lang="ko-KR" altLang="en-US" sz="998" kern="0" dirty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endParaRPr>
                  </a:p>
                </p:txBody>
              </p:sp>
            </p:grpSp>
            <p:sp>
              <p:nvSpPr>
                <p:cNvPr id="25" name="직사각형 24">
                  <a:extLst>
                    <a:ext uri="{FF2B5EF4-FFF2-40B4-BE49-F238E27FC236}">
                      <a16:creationId xmlns:a16="http://schemas.microsoft.com/office/drawing/2014/main" id="{5113E90E-83B5-43D9-B278-B4544BBC79CA}"/>
                    </a:ext>
                  </a:extLst>
                </p:cNvPr>
                <p:cNvSpPr/>
                <p:nvPr/>
              </p:nvSpPr>
              <p:spPr>
                <a:xfrm>
                  <a:off x="3596413" y="4247195"/>
                  <a:ext cx="1512168" cy="360040"/>
                </a:xfrm>
                <a:prstGeom prst="rect">
                  <a:avLst/>
                </a:prstGeom>
                <a:noFill/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632" b="1" kern="0" dirty="0">
                      <a:solidFill>
                        <a:srgbClr val="0070C0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1</a:t>
                  </a:r>
                  <a:r>
                    <a:rPr lang="ko-KR" altLang="en-US" sz="1632" b="1" kern="0" dirty="0">
                      <a:solidFill>
                        <a:srgbClr val="0070C0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  <a:endParaRPr lang="en-US" altLang="ko-KR" sz="1632" b="1" kern="0" dirty="0">
                    <a:solidFill>
                      <a:srgbClr val="0070C0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  <a:p>
                  <a:pPr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ko-KR" altLang="en-US" sz="1270" kern="0" dirty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전혀 그렇지 않다</a:t>
                  </a:r>
                </a:p>
              </p:txBody>
            </p:sp>
            <p:sp>
              <p:nvSpPr>
                <p:cNvPr id="26" name="직사각형 25">
                  <a:extLst>
                    <a:ext uri="{FF2B5EF4-FFF2-40B4-BE49-F238E27FC236}">
                      <a16:creationId xmlns:a16="http://schemas.microsoft.com/office/drawing/2014/main" id="{F14C8B65-298E-48AD-BFE0-CC3D0AE43D35}"/>
                    </a:ext>
                  </a:extLst>
                </p:cNvPr>
                <p:cNvSpPr/>
                <p:nvPr/>
              </p:nvSpPr>
              <p:spPr>
                <a:xfrm>
                  <a:off x="5605153" y="4247195"/>
                  <a:ext cx="1080120" cy="360040"/>
                </a:xfrm>
                <a:prstGeom prst="rect">
                  <a:avLst/>
                </a:prstGeom>
                <a:noFill/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632" b="1" kern="0" dirty="0">
                      <a:solidFill>
                        <a:srgbClr val="0070C0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2</a:t>
                  </a:r>
                  <a:r>
                    <a:rPr lang="ko-KR" altLang="en-US" sz="1632" b="1" kern="0" dirty="0">
                      <a:solidFill>
                        <a:srgbClr val="0070C0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  <a:endParaRPr lang="en-US" altLang="ko-KR" sz="1632" b="1" kern="0" dirty="0">
                    <a:solidFill>
                      <a:srgbClr val="0070C0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  <a:p>
                  <a:pPr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ko-KR" altLang="en-US" sz="1270" kern="0" dirty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그렇지 않다</a:t>
                  </a:r>
                </a:p>
              </p:txBody>
            </p:sp>
            <p:sp>
              <p:nvSpPr>
                <p:cNvPr id="27" name="직사각형 26">
                  <a:extLst>
                    <a:ext uri="{FF2B5EF4-FFF2-40B4-BE49-F238E27FC236}">
                      <a16:creationId xmlns:a16="http://schemas.microsoft.com/office/drawing/2014/main" id="{76CFED47-6E96-4FEF-95A3-5531E997AC8D}"/>
                    </a:ext>
                  </a:extLst>
                </p:cNvPr>
                <p:cNvSpPr/>
                <p:nvPr/>
              </p:nvSpPr>
              <p:spPr>
                <a:xfrm>
                  <a:off x="7333940" y="4247195"/>
                  <a:ext cx="1080120" cy="360040"/>
                </a:xfrm>
                <a:prstGeom prst="rect">
                  <a:avLst/>
                </a:prstGeom>
                <a:noFill/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632" b="1" kern="0" dirty="0">
                      <a:solidFill>
                        <a:srgbClr val="0070C0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3</a:t>
                  </a:r>
                  <a:r>
                    <a:rPr lang="ko-KR" altLang="en-US" sz="1632" b="1" kern="0" dirty="0">
                      <a:solidFill>
                        <a:srgbClr val="0070C0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  <a:endParaRPr lang="en-US" altLang="ko-KR" sz="1632" b="1" kern="0" dirty="0">
                    <a:solidFill>
                      <a:srgbClr val="0070C0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  <a:p>
                  <a:pPr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ko-KR" altLang="en-US" sz="1270" kern="0" dirty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보통</a:t>
                  </a:r>
                </a:p>
              </p:txBody>
            </p:sp>
            <p:sp>
              <p:nvSpPr>
                <p:cNvPr id="28" name="직사각형 27">
                  <a:extLst>
                    <a:ext uri="{FF2B5EF4-FFF2-40B4-BE49-F238E27FC236}">
                      <a16:creationId xmlns:a16="http://schemas.microsoft.com/office/drawing/2014/main" id="{00FCAC90-9358-4D7C-8D68-5C5F31566F9E}"/>
                    </a:ext>
                  </a:extLst>
                </p:cNvPr>
                <p:cNvSpPr/>
                <p:nvPr/>
              </p:nvSpPr>
              <p:spPr>
                <a:xfrm>
                  <a:off x="8881715" y="4247195"/>
                  <a:ext cx="1080120" cy="360040"/>
                </a:xfrm>
                <a:prstGeom prst="rect">
                  <a:avLst/>
                </a:prstGeom>
                <a:noFill/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632" b="1" kern="0" dirty="0">
                      <a:solidFill>
                        <a:srgbClr val="0070C0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4</a:t>
                  </a:r>
                  <a:r>
                    <a:rPr lang="ko-KR" altLang="en-US" sz="1632" b="1" kern="0" dirty="0">
                      <a:solidFill>
                        <a:srgbClr val="0070C0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  <a:p>
                  <a:pPr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ko-KR" altLang="en-US" sz="1270" kern="0" dirty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그렇다</a:t>
                  </a:r>
                </a:p>
              </p:txBody>
            </p:sp>
            <p:sp>
              <p:nvSpPr>
                <p:cNvPr id="29" name="직사각형 28">
                  <a:extLst>
                    <a:ext uri="{FF2B5EF4-FFF2-40B4-BE49-F238E27FC236}">
                      <a16:creationId xmlns:a16="http://schemas.microsoft.com/office/drawing/2014/main" id="{346DC5DE-CC9F-4A24-973A-C059E4E9AE70}"/>
                    </a:ext>
                  </a:extLst>
                </p:cNvPr>
                <p:cNvSpPr/>
                <p:nvPr/>
              </p:nvSpPr>
              <p:spPr>
                <a:xfrm>
                  <a:off x="10670379" y="4247195"/>
                  <a:ext cx="1080120" cy="360040"/>
                </a:xfrm>
                <a:prstGeom prst="rect">
                  <a:avLst/>
                </a:prstGeom>
                <a:noFill/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632" b="1" kern="0" dirty="0">
                      <a:solidFill>
                        <a:srgbClr val="0070C0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5</a:t>
                  </a:r>
                  <a:r>
                    <a:rPr lang="ko-KR" altLang="en-US" sz="1632" b="1" kern="0" dirty="0">
                      <a:solidFill>
                        <a:srgbClr val="0070C0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  <a:p>
                  <a:pPr algn="ctr" defTabSz="930277">
                    <a:lnSpc>
                      <a:spcPct val="150000"/>
                    </a:lnSpc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ko-KR" altLang="en-US" sz="1270" kern="0" dirty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매우 그렇다</a:t>
                  </a:r>
                </a:p>
              </p:txBody>
            </p:sp>
          </p:grpSp>
        </p:grpSp>
        <p:pic>
          <p:nvPicPr>
            <p:cNvPr id="35" name="Picture 4" descr="J:\Team\CMR\Innovation Center\VS\봉수경\이미지\ppt-image\086.png">
              <a:extLst>
                <a:ext uri="{FF2B5EF4-FFF2-40B4-BE49-F238E27FC236}">
                  <a16:creationId xmlns:a16="http://schemas.microsoft.com/office/drawing/2014/main" id="{A9B30FC8-7F96-4885-A796-B6473D510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95337" y="2726587"/>
              <a:ext cx="1501698" cy="4173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C9546774-DF71-4E4D-A4EC-FA0D6322004B}"/>
                </a:ext>
              </a:extLst>
            </p:cNvPr>
            <p:cNvSpPr/>
            <p:nvPr/>
          </p:nvSpPr>
          <p:spPr>
            <a:xfrm>
              <a:off x="5958243" y="4606628"/>
              <a:ext cx="2375887" cy="326536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="" xmlns:ask="http://schemas.microsoft.com/office/drawing/2018/sketchyshapes" sd="3708385712">
                    <a:custGeom>
                      <a:avLst/>
                      <a:gdLst>
                        <a:gd name="connsiteX0" fmla="*/ 0 w 864096"/>
                        <a:gd name="connsiteY0" fmla="*/ 18168 h 109004"/>
                        <a:gd name="connsiteX1" fmla="*/ 18168 w 864096"/>
                        <a:gd name="connsiteY1" fmla="*/ 0 h 109004"/>
                        <a:gd name="connsiteX2" fmla="*/ 845928 w 864096"/>
                        <a:gd name="connsiteY2" fmla="*/ 0 h 109004"/>
                        <a:gd name="connsiteX3" fmla="*/ 864096 w 864096"/>
                        <a:gd name="connsiteY3" fmla="*/ 18168 h 109004"/>
                        <a:gd name="connsiteX4" fmla="*/ 864096 w 864096"/>
                        <a:gd name="connsiteY4" fmla="*/ 90836 h 109004"/>
                        <a:gd name="connsiteX5" fmla="*/ 845928 w 864096"/>
                        <a:gd name="connsiteY5" fmla="*/ 109004 h 109004"/>
                        <a:gd name="connsiteX6" fmla="*/ 18168 w 864096"/>
                        <a:gd name="connsiteY6" fmla="*/ 109004 h 109004"/>
                        <a:gd name="connsiteX7" fmla="*/ 0 w 864096"/>
                        <a:gd name="connsiteY7" fmla="*/ 90836 h 109004"/>
                        <a:gd name="connsiteX8" fmla="*/ 0 w 864096"/>
                        <a:gd name="connsiteY8" fmla="*/ 18168 h 1090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64096" h="109004" extrusionOk="0">
                          <a:moveTo>
                            <a:pt x="0" y="18168"/>
                          </a:moveTo>
                          <a:cubicBezTo>
                            <a:pt x="1098" y="7353"/>
                            <a:pt x="9008" y="1624"/>
                            <a:pt x="18168" y="0"/>
                          </a:cubicBezTo>
                          <a:cubicBezTo>
                            <a:pt x="386753" y="17618"/>
                            <a:pt x="444682" y="45969"/>
                            <a:pt x="845928" y="0"/>
                          </a:cubicBezTo>
                          <a:cubicBezTo>
                            <a:pt x="856025" y="-353"/>
                            <a:pt x="864010" y="8250"/>
                            <a:pt x="864096" y="18168"/>
                          </a:cubicBezTo>
                          <a:cubicBezTo>
                            <a:pt x="864513" y="30869"/>
                            <a:pt x="869473" y="59373"/>
                            <a:pt x="864096" y="90836"/>
                          </a:cubicBezTo>
                          <a:cubicBezTo>
                            <a:pt x="862531" y="102069"/>
                            <a:pt x="856712" y="109037"/>
                            <a:pt x="845928" y="109004"/>
                          </a:cubicBezTo>
                          <a:cubicBezTo>
                            <a:pt x="526874" y="102018"/>
                            <a:pt x="130070" y="73719"/>
                            <a:pt x="18168" y="109004"/>
                          </a:cubicBezTo>
                          <a:cubicBezTo>
                            <a:pt x="8201" y="109137"/>
                            <a:pt x="-162" y="102824"/>
                            <a:pt x="0" y="90836"/>
                          </a:cubicBezTo>
                          <a:cubicBezTo>
                            <a:pt x="-3023" y="77938"/>
                            <a:pt x="-837" y="28948"/>
                            <a:pt x="0" y="1816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0277">
                <a:spcBef>
                  <a:spcPct val="20000"/>
                </a:spcBef>
                <a:buClr>
                  <a:srgbClr val="24A3E1"/>
                </a:buClr>
              </a:pPr>
              <a:r>
                <a:rPr lang="ko-KR" altLang="en-US" sz="1451" b="1" kern="0" dirty="0">
                  <a:solidFill>
                    <a:srgbClr val="0070C0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항목 별로 </a:t>
              </a:r>
              <a:r>
                <a:rPr lang="en-US" altLang="ko-KR" sz="1451" b="1" kern="0" dirty="0">
                  <a:solidFill>
                    <a:srgbClr val="0070C0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5</a:t>
              </a:r>
              <a:r>
                <a:rPr lang="ko-KR" altLang="en-US" sz="1451" b="1" kern="0" dirty="0">
                  <a:solidFill>
                    <a:srgbClr val="0070C0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점 척도를</a:t>
              </a:r>
              <a:endParaRPr lang="en-US" altLang="ko-KR" sz="1451" b="1" kern="0" dirty="0">
                <a:solidFill>
                  <a:srgbClr val="0070C0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pPr algn="ctr" defTabSz="930277">
                <a:spcBef>
                  <a:spcPct val="20000"/>
                </a:spcBef>
                <a:buClr>
                  <a:srgbClr val="24A3E1"/>
                </a:buClr>
              </a:pPr>
              <a:r>
                <a:rPr lang="ko-KR" altLang="en-US" sz="1451" b="1" kern="0" dirty="0">
                  <a:solidFill>
                    <a:srgbClr val="0070C0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 </a:t>
              </a:r>
              <a:r>
                <a:rPr lang="en-US" altLang="ko-KR" sz="1451" b="1" kern="0" dirty="0">
                  <a:solidFill>
                    <a:srgbClr val="0070C0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100</a:t>
              </a:r>
              <a:r>
                <a:rPr lang="ko-KR" altLang="en-US" sz="1451" b="1" kern="0" dirty="0">
                  <a:solidFill>
                    <a:srgbClr val="0070C0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점으로 환산</a:t>
              </a:r>
              <a:endParaRPr lang="ko-KR" altLang="en-US" sz="1088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FD07C2CC-D96A-4D2D-86DE-EAD094BF0A4C}"/>
                </a:ext>
              </a:extLst>
            </p:cNvPr>
            <p:cNvGrpSpPr/>
            <p:nvPr/>
          </p:nvGrpSpPr>
          <p:grpSpPr>
            <a:xfrm>
              <a:off x="3097139" y="5564272"/>
              <a:ext cx="8098095" cy="999835"/>
              <a:chOff x="3409503" y="6353168"/>
              <a:chExt cx="8223218" cy="1102422"/>
            </a:xfrm>
          </p:grpSpPr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628E762C-3701-4760-ACDB-EB1AAAFC58A2}"/>
                  </a:ext>
                </a:extLst>
              </p:cNvPr>
              <p:cNvGrpSpPr/>
              <p:nvPr/>
            </p:nvGrpSpPr>
            <p:grpSpPr>
              <a:xfrm>
                <a:off x="3409505" y="6353168"/>
                <a:ext cx="1425748" cy="695227"/>
                <a:chOff x="3409505" y="6353168"/>
                <a:chExt cx="1425748" cy="695227"/>
              </a:xfrm>
            </p:grpSpPr>
            <p:sp>
              <p:nvSpPr>
                <p:cNvPr id="52" name="직사각형 51">
                  <a:extLst>
                    <a:ext uri="{FF2B5EF4-FFF2-40B4-BE49-F238E27FC236}">
                      <a16:creationId xmlns:a16="http://schemas.microsoft.com/office/drawing/2014/main" id="{3821476E-12CA-4B09-BDF1-220B5353C2CD}"/>
                    </a:ext>
                  </a:extLst>
                </p:cNvPr>
                <p:cNvSpPr/>
                <p:nvPr/>
              </p:nvSpPr>
              <p:spPr>
                <a:xfrm>
                  <a:off x="3409505" y="6353168"/>
                  <a:ext cx="1425748" cy="28803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bg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1</a:t>
                  </a:r>
                  <a:r>
                    <a:rPr lang="ko-KR" altLang="en-US" sz="1270" b="1" kern="0" dirty="0">
                      <a:solidFill>
                        <a:schemeClr val="bg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</p:txBody>
            </p:sp>
            <p:sp>
              <p:nvSpPr>
                <p:cNvPr id="53" name="직사각형 52">
                  <a:extLst>
                    <a:ext uri="{FF2B5EF4-FFF2-40B4-BE49-F238E27FC236}">
                      <a16:creationId xmlns:a16="http://schemas.microsoft.com/office/drawing/2014/main" id="{2816D01E-1347-424A-8175-C9E8CF3FC862}"/>
                    </a:ext>
                  </a:extLst>
                </p:cNvPr>
                <p:cNvSpPr/>
                <p:nvPr/>
              </p:nvSpPr>
              <p:spPr>
                <a:xfrm>
                  <a:off x="3409505" y="6706744"/>
                  <a:ext cx="1425748" cy="34165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0</a:t>
                  </a:r>
                  <a:r>
                    <a:rPr lang="ko-KR" altLang="en-US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</p:txBody>
            </p:sp>
          </p:grp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A357591A-85A3-4CBC-B8D4-D1A9007B56A4}"/>
                  </a:ext>
                </a:extLst>
              </p:cNvPr>
              <p:cNvGrpSpPr/>
              <p:nvPr/>
            </p:nvGrpSpPr>
            <p:grpSpPr>
              <a:xfrm>
                <a:off x="3409503" y="6353168"/>
                <a:ext cx="8223217" cy="1102422"/>
                <a:chOff x="3586966" y="6353168"/>
                <a:chExt cx="8223217" cy="1102422"/>
              </a:xfrm>
            </p:grpSpPr>
            <p:sp>
              <p:nvSpPr>
                <p:cNvPr id="49" name="직사각형 48">
                  <a:extLst>
                    <a:ext uri="{FF2B5EF4-FFF2-40B4-BE49-F238E27FC236}">
                      <a16:creationId xmlns:a16="http://schemas.microsoft.com/office/drawing/2014/main" id="{F7FA6119-8669-4178-939C-DD068FFFB766}"/>
                    </a:ext>
                  </a:extLst>
                </p:cNvPr>
                <p:cNvSpPr/>
                <p:nvPr/>
              </p:nvSpPr>
              <p:spPr>
                <a:xfrm>
                  <a:off x="5286335" y="6353168"/>
                  <a:ext cx="1425748" cy="28803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bg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2</a:t>
                  </a:r>
                  <a:r>
                    <a:rPr lang="ko-KR" altLang="en-US" sz="1270" b="1" kern="0" dirty="0">
                      <a:solidFill>
                        <a:schemeClr val="bg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</p:txBody>
            </p:sp>
            <p:sp>
              <p:nvSpPr>
                <p:cNvPr id="50" name="직사각형 49">
                  <a:extLst>
                    <a:ext uri="{FF2B5EF4-FFF2-40B4-BE49-F238E27FC236}">
                      <a16:creationId xmlns:a16="http://schemas.microsoft.com/office/drawing/2014/main" id="{18B9E66A-9EB3-4691-8E7E-59334AE39F40}"/>
                    </a:ext>
                  </a:extLst>
                </p:cNvPr>
                <p:cNvSpPr/>
                <p:nvPr/>
              </p:nvSpPr>
              <p:spPr>
                <a:xfrm>
                  <a:off x="5286335" y="6706744"/>
                  <a:ext cx="1425748" cy="34165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25</a:t>
                  </a:r>
                  <a:r>
                    <a:rPr lang="ko-KR" altLang="en-US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</p:txBody>
            </p:sp>
            <p:sp>
              <p:nvSpPr>
                <p:cNvPr id="51" name="직사각형 50">
                  <a:extLst>
                    <a:ext uri="{FF2B5EF4-FFF2-40B4-BE49-F238E27FC236}">
                      <a16:creationId xmlns:a16="http://schemas.microsoft.com/office/drawing/2014/main" id="{E19AE027-4E74-42C3-B053-0058A7AC69AE}"/>
                    </a:ext>
                  </a:extLst>
                </p:cNvPr>
                <p:cNvSpPr/>
                <p:nvPr/>
              </p:nvSpPr>
              <p:spPr>
                <a:xfrm>
                  <a:off x="3586966" y="7113939"/>
                  <a:ext cx="8223217" cy="34165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(</a:t>
                  </a:r>
                  <a:r>
                    <a:rPr lang="ko-KR" altLang="en-US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점수</a:t>
                  </a:r>
                  <a:r>
                    <a:rPr lang="en-US" altLang="ko-KR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-1)/4 x 100</a:t>
                  </a:r>
                  <a:endParaRPr lang="ko-KR" altLang="en-US" sz="1270" b="1" kern="0" dirty="0">
                    <a:solidFill>
                      <a:schemeClr val="tx1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endParaRPr>
                </a:p>
              </p:txBody>
            </p:sp>
          </p:grpSp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C47CCB22-C6E0-4683-A62B-03E17D10BD0B}"/>
                  </a:ext>
                </a:extLst>
              </p:cNvPr>
              <p:cNvGrpSpPr/>
              <p:nvPr/>
            </p:nvGrpSpPr>
            <p:grpSpPr>
              <a:xfrm>
                <a:off x="6808239" y="6353168"/>
                <a:ext cx="1425748" cy="695227"/>
                <a:chOff x="7163166" y="6353168"/>
                <a:chExt cx="1425748" cy="695227"/>
              </a:xfrm>
            </p:grpSpPr>
            <p:sp>
              <p:nvSpPr>
                <p:cNvPr id="47" name="직사각형 46">
                  <a:extLst>
                    <a:ext uri="{FF2B5EF4-FFF2-40B4-BE49-F238E27FC236}">
                      <a16:creationId xmlns:a16="http://schemas.microsoft.com/office/drawing/2014/main" id="{43B999C8-F603-4A93-A5C4-AA55030458B1}"/>
                    </a:ext>
                  </a:extLst>
                </p:cNvPr>
                <p:cNvSpPr/>
                <p:nvPr/>
              </p:nvSpPr>
              <p:spPr>
                <a:xfrm>
                  <a:off x="7163166" y="6353168"/>
                  <a:ext cx="1425747" cy="28803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bg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3</a:t>
                  </a:r>
                  <a:r>
                    <a:rPr lang="ko-KR" altLang="en-US" sz="1270" b="1" kern="0" dirty="0">
                      <a:solidFill>
                        <a:schemeClr val="bg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</p:txBody>
            </p:sp>
            <p:sp>
              <p:nvSpPr>
                <p:cNvPr id="48" name="직사각형 47">
                  <a:extLst>
                    <a:ext uri="{FF2B5EF4-FFF2-40B4-BE49-F238E27FC236}">
                      <a16:creationId xmlns:a16="http://schemas.microsoft.com/office/drawing/2014/main" id="{CF60E6D5-EDF1-407C-A339-F32DA76C5F7E}"/>
                    </a:ext>
                  </a:extLst>
                </p:cNvPr>
                <p:cNvSpPr/>
                <p:nvPr/>
              </p:nvSpPr>
              <p:spPr>
                <a:xfrm>
                  <a:off x="7163166" y="6706744"/>
                  <a:ext cx="1425748" cy="34165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50</a:t>
                  </a:r>
                  <a:r>
                    <a:rPr lang="ko-KR" altLang="en-US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</p:txBody>
            </p:sp>
          </p:grpSp>
          <p:grpSp>
            <p:nvGrpSpPr>
              <p:cNvPr id="41" name="그룹 40">
                <a:extLst>
                  <a:ext uri="{FF2B5EF4-FFF2-40B4-BE49-F238E27FC236}">
                    <a16:creationId xmlns:a16="http://schemas.microsoft.com/office/drawing/2014/main" id="{573DF856-A4F3-424E-A4F1-5D7DE2D1AC19}"/>
                  </a:ext>
                </a:extLst>
              </p:cNvPr>
              <p:cNvGrpSpPr/>
              <p:nvPr/>
            </p:nvGrpSpPr>
            <p:grpSpPr>
              <a:xfrm>
                <a:off x="8507606" y="6353168"/>
                <a:ext cx="1425748" cy="695227"/>
                <a:chOff x="9034137" y="6353168"/>
                <a:chExt cx="1425748" cy="695227"/>
              </a:xfrm>
            </p:grpSpPr>
            <p:sp>
              <p:nvSpPr>
                <p:cNvPr id="45" name="직사각형 44">
                  <a:extLst>
                    <a:ext uri="{FF2B5EF4-FFF2-40B4-BE49-F238E27FC236}">
                      <a16:creationId xmlns:a16="http://schemas.microsoft.com/office/drawing/2014/main" id="{AFB1A85C-EFE5-4BCC-ABC9-46287CF56652}"/>
                    </a:ext>
                  </a:extLst>
                </p:cNvPr>
                <p:cNvSpPr/>
                <p:nvPr/>
              </p:nvSpPr>
              <p:spPr>
                <a:xfrm>
                  <a:off x="9034137" y="6353168"/>
                  <a:ext cx="1425747" cy="28803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bg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4</a:t>
                  </a:r>
                  <a:r>
                    <a:rPr lang="ko-KR" altLang="en-US" sz="1270" b="1" kern="0" dirty="0">
                      <a:solidFill>
                        <a:schemeClr val="bg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</p:txBody>
            </p:sp>
            <p:sp>
              <p:nvSpPr>
                <p:cNvPr id="46" name="직사각형 45">
                  <a:extLst>
                    <a:ext uri="{FF2B5EF4-FFF2-40B4-BE49-F238E27FC236}">
                      <a16:creationId xmlns:a16="http://schemas.microsoft.com/office/drawing/2014/main" id="{E90B5387-5CF6-48EC-880C-88D0119FF677}"/>
                    </a:ext>
                  </a:extLst>
                </p:cNvPr>
                <p:cNvSpPr/>
                <p:nvPr/>
              </p:nvSpPr>
              <p:spPr>
                <a:xfrm>
                  <a:off x="9034137" y="6706744"/>
                  <a:ext cx="1425748" cy="34165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75</a:t>
                  </a:r>
                  <a:r>
                    <a:rPr lang="ko-KR" altLang="en-US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</p:txBody>
            </p:sp>
          </p:grpSp>
          <p:grpSp>
            <p:nvGrpSpPr>
              <p:cNvPr id="42" name="그룹 41">
                <a:extLst>
                  <a:ext uri="{FF2B5EF4-FFF2-40B4-BE49-F238E27FC236}">
                    <a16:creationId xmlns:a16="http://schemas.microsoft.com/office/drawing/2014/main" id="{8D4A4631-7B99-4354-9D84-341E46B48C65}"/>
                  </a:ext>
                </a:extLst>
              </p:cNvPr>
              <p:cNvGrpSpPr/>
              <p:nvPr/>
            </p:nvGrpSpPr>
            <p:grpSpPr>
              <a:xfrm>
                <a:off x="10206973" y="6353168"/>
                <a:ext cx="1425748" cy="695227"/>
                <a:chOff x="10912749" y="6353168"/>
                <a:chExt cx="1425748" cy="695227"/>
              </a:xfrm>
            </p:grpSpPr>
            <p:sp>
              <p:nvSpPr>
                <p:cNvPr id="43" name="직사각형 42">
                  <a:extLst>
                    <a:ext uri="{FF2B5EF4-FFF2-40B4-BE49-F238E27FC236}">
                      <a16:creationId xmlns:a16="http://schemas.microsoft.com/office/drawing/2014/main" id="{03F1360B-207A-4027-907F-55BB3E3D3F66}"/>
                    </a:ext>
                  </a:extLst>
                </p:cNvPr>
                <p:cNvSpPr/>
                <p:nvPr/>
              </p:nvSpPr>
              <p:spPr>
                <a:xfrm>
                  <a:off x="10912749" y="6353168"/>
                  <a:ext cx="1425747" cy="28803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bg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5</a:t>
                  </a:r>
                  <a:r>
                    <a:rPr lang="ko-KR" altLang="en-US" sz="1270" b="1" kern="0" dirty="0">
                      <a:solidFill>
                        <a:schemeClr val="bg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</p:txBody>
            </p:sp>
            <p:sp>
              <p:nvSpPr>
                <p:cNvPr id="44" name="직사각형 43">
                  <a:extLst>
                    <a:ext uri="{FF2B5EF4-FFF2-40B4-BE49-F238E27FC236}">
                      <a16:creationId xmlns:a16="http://schemas.microsoft.com/office/drawing/2014/main" id="{94987E7C-268D-40CF-A4B5-468897190241}"/>
                    </a:ext>
                  </a:extLst>
                </p:cNvPr>
                <p:cNvSpPr/>
                <p:nvPr/>
              </p:nvSpPr>
              <p:spPr>
                <a:xfrm>
                  <a:off x="10912749" y="6706744"/>
                  <a:ext cx="1425748" cy="34165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  <a:extLst>
                    <a:ext uri="{C807C97D-BFC1-408E-A445-0C87EB9F89A2}">
                      <ask:lineSketchStyleProps xmlns="" xmlns:ask="http://schemas.microsoft.com/office/drawing/2018/sketchyshapes" sd="3708385712">
                        <a:custGeom>
                          <a:avLst/>
                          <a:gdLst>
                            <a:gd name="connsiteX0" fmla="*/ 0 w 864096"/>
                            <a:gd name="connsiteY0" fmla="*/ 18168 h 109004"/>
                            <a:gd name="connsiteX1" fmla="*/ 18168 w 864096"/>
                            <a:gd name="connsiteY1" fmla="*/ 0 h 109004"/>
                            <a:gd name="connsiteX2" fmla="*/ 845928 w 864096"/>
                            <a:gd name="connsiteY2" fmla="*/ 0 h 109004"/>
                            <a:gd name="connsiteX3" fmla="*/ 864096 w 864096"/>
                            <a:gd name="connsiteY3" fmla="*/ 18168 h 109004"/>
                            <a:gd name="connsiteX4" fmla="*/ 864096 w 864096"/>
                            <a:gd name="connsiteY4" fmla="*/ 90836 h 109004"/>
                            <a:gd name="connsiteX5" fmla="*/ 845928 w 864096"/>
                            <a:gd name="connsiteY5" fmla="*/ 109004 h 109004"/>
                            <a:gd name="connsiteX6" fmla="*/ 18168 w 864096"/>
                            <a:gd name="connsiteY6" fmla="*/ 109004 h 109004"/>
                            <a:gd name="connsiteX7" fmla="*/ 0 w 864096"/>
                            <a:gd name="connsiteY7" fmla="*/ 90836 h 109004"/>
                            <a:gd name="connsiteX8" fmla="*/ 0 w 864096"/>
                            <a:gd name="connsiteY8" fmla="*/ 18168 h 1090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864096" h="109004" extrusionOk="0">
                              <a:moveTo>
                                <a:pt x="0" y="18168"/>
                              </a:moveTo>
                              <a:cubicBezTo>
                                <a:pt x="1098" y="7353"/>
                                <a:pt x="9008" y="1624"/>
                                <a:pt x="18168" y="0"/>
                              </a:cubicBezTo>
                              <a:cubicBezTo>
                                <a:pt x="386753" y="17618"/>
                                <a:pt x="444682" y="45969"/>
                                <a:pt x="845928" y="0"/>
                              </a:cubicBezTo>
                              <a:cubicBezTo>
                                <a:pt x="856025" y="-353"/>
                                <a:pt x="864010" y="8250"/>
                                <a:pt x="864096" y="18168"/>
                              </a:cubicBezTo>
                              <a:cubicBezTo>
                                <a:pt x="864513" y="30869"/>
                                <a:pt x="869473" y="59373"/>
                                <a:pt x="864096" y="90836"/>
                              </a:cubicBezTo>
                              <a:cubicBezTo>
                                <a:pt x="862531" y="102069"/>
                                <a:pt x="856712" y="109037"/>
                                <a:pt x="845928" y="109004"/>
                              </a:cubicBezTo>
                              <a:cubicBezTo>
                                <a:pt x="526874" y="102018"/>
                                <a:pt x="130070" y="73719"/>
                                <a:pt x="18168" y="109004"/>
                              </a:cubicBezTo>
                              <a:cubicBezTo>
                                <a:pt x="8201" y="109137"/>
                                <a:pt x="-162" y="102824"/>
                                <a:pt x="0" y="90836"/>
                              </a:cubicBezTo>
                              <a:cubicBezTo>
                                <a:pt x="-3023" y="77938"/>
                                <a:pt x="-837" y="28948"/>
                                <a:pt x="0" y="1816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30277">
                    <a:spcBef>
                      <a:spcPct val="20000"/>
                    </a:spcBef>
                    <a:buClr>
                      <a:srgbClr val="24A3E1"/>
                    </a:buClr>
                  </a:pPr>
                  <a:r>
                    <a:rPr lang="en-US" altLang="ko-KR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100</a:t>
                  </a:r>
                  <a:r>
                    <a:rPr lang="ko-KR" altLang="en-US" sz="1270" b="1" kern="0" dirty="0">
                      <a:solidFill>
                        <a:schemeClr val="tx1"/>
                      </a:solidFill>
                      <a:latin typeface="Pretendard" panose="02000503000000020004" pitchFamily="50" charset="-127"/>
                      <a:ea typeface="Pretendard" panose="02000503000000020004" pitchFamily="50" charset="-127"/>
                    </a:rPr>
                    <a:t>점</a:t>
                  </a:r>
                </a:p>
              </p:txBody>
            </p:sp>
          </p:grp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300ED798-4CB6-4ADC-7348-3B9B95675B38}"/>
              </a:ext>
            </a:extLst>
          </p:cNvPr>
          <p:cNvGrpSpPr/>
          <p:nvPr/>
        </p:nvGrpSpPr>
        <p:grpSpPr>
          <a:xfrm>
            <a:off x="806273" y="670497"/>
            <a:ext cx="10579454" cy="310162"/>
            <a:chOff x="889000" y="841195"/>
            <a:chExt cx="11664950" cy="341986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E554C1A9-6D95-EA21-3009-0D5F6C6A64F3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5C2356ED-9CF7-CA7D-CCFE-116CF17D5EA4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F13DBB04-F086-7CD1-A75C-35CF216D389D}"/>
                </a:ext>
              </a:extLst>
            </p:cNvPr>
            <p:cNvGrpSpPr/>
            <p:nvPr/>
          </p:nvGrpSpPr>
          <p:grpSpPr>
            <a:xfrm>
              <a:off x="893630" y="878692"/>
              <a:ext cx="11660320" cy="266924"/>
              <a:chOff x="892514" y="880333"/>
              <a:chExt cx="13184209" cy="266924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FACD29E7-2CD7-AAD3-9B3B-0B3A1E22D9C3}"/>
                  </a:ext>
                </a:extLst>
              </p:cNvPr>
              <p:cNvSpPr/>
              <p:nvPr/>
            </p:nvSpPr>
            <p:spPr>
              <a:xfrm>
                <a:off x="892514" y="880717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목적</a:t>
                </a: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6C38C2D0-B75E-AFF8-4062-8C2C922B32B3}"/>
                  </a:ext>
                </a:extLst>
              </p:cNvPr>
              <p:cNvSpPr/>
              <p:nvPr/>
            </p:nvSpPr>
            <p:spPr>
              <a:xfrm>
                <a:off x="5301773" y="880333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방향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E6BB6A84-FD1B-B6DF-A5BE-B39E9026316C}"/>
                  </a:ext>
                </a:extLst>
              </p:cNvPr>
              <p:cNvSpPr/>
              <p:nvPr/>
            </p:nvSpPr>
            <p:spPr>
              <a:xfrm>
                <a:off x="9711032" y="881428"/>
                <a:ext cx="4365691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3.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설계</a:t>
                </a:r>
              </a:p>
            </p:txBody>
          </p:sp>
        </p:grpSp>
      </p:grpSp>
      <p:sp>
        <p:nvSpPr>
          <p:cNvPr id="9" name="Text Box 30">
            <a:extLst>
              <a:ext uri="{FF2B5EF4-FFF2-40B4-BE49-F238E27FC236}">
                <a16:creationId xmlns:a16="http://schemas.microsoft.com/office/drawing/2014/main" id="{2752A44E-88E3-E863-D309-F28C9A72D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1824538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marR="0" lvl="0" indent="-552846" algn="l" defTabSz="104247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65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03. </a:t>
            </a:r>
            <a:r>
              <a:rPr kumimoji="1" lang="ko-KR" altLang="en-US" sz="1814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조사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설계</a:t>
            </a:r>
            <a:endParaRPr kumimoji="1" lang="ko-KR" altLang="en-US" sz="3265" b="1" i="0" u="none" strike="noStrike" kern="1200" cap="none" spc="0" normalizeH="0" baseline="0" noProof="0" dirty="0">
              <a:ln>
                <a:noFill/>
              </a:ln>
              <a:solidFill>
                <a:srgbClr val="004490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44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직사각형 61">
            <a:extLst>
              <a:ext uri="{FF2B5EF4-FFF2-40B4-BE49-F238E27FC236}">
                <a16:creationId xmlns:a16="http://schemas.microsoft.com/office/drawing/2014/main" id="{E5F55376-E02D-4F90-89F5-47CD7507F36B}"/>
              </a:ext>
            </a:extLst>
          </p:cNvPr>
          <p:cNvSpPr/>
          <p:nvPr/>
        </p:nvSpPr>
        <p:spPr>
          <a:xfrm>
            <a:off x="4968765" y="4936458"/>
            <a:ext cx="6743655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공단의 담당자는 병원</a:t>
            </a:r>
            <a:r>
              <a:rPr lang="en-US" altLang="ko-KR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콘도</a:t>
            </a:r>
            <a:r>
              <a:rPr lang="en-US" altLang="ko-KR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골프 </a:t>
            </a:r>
            <a:r>
              <a:rPr lang="ko-KR" altLang="en-US" sz="1270" kern="0" spc="-9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부킹</a:t>
            </a:r>
            <a:r>
              <a:rPr lang="ko-KR" altLang="en-US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등 각종 예약에 있어 직위를 이용한 순서 끼어들기</a:t>
            </a:r>
            <a:r>
              <a:rPr lang="en-US" altLang="ko-KR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</a:t>
            </a:r>
            <a:r>
              <a:rPr lang="ko-KR" altLang="en-US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새치기</a:t>
            </a:r>
            <a:r>
              <a:rPr lang="en-US" altLang="ko-KR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</a:t>
            </a:r>
            <a:r>
              <a:rPr lang="ko-KR" altLang="en-US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를 하지 않는다</a:t>
            </a:r>
          </a:p>
        </p:txBody>
      </p:sp>
      <p:sp>
        <p:nvSpPr>
          <p:cNvPr id="67" name="Text Box 67">
            <a:extLst>
              <a:ext uri="{FF2B5EF4-FFF2-40B4-BE49-F238E27FC236}">
                <a16:creationId xmlns:a16="http://schemas.microsoft.com/office/drawing/2014/main" id="{F6D7BC65-3E0F-4946-8CC3-C291207BD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07" y="1211033"/>
            <a:ext cx="10579453" cy="61321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/>
          <a:lstStyle>
            <a:lvl1pPr marL="180975" indent="-18097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666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0" indent="0" algn="just" defTabSz="1042474" fontAlgn="base">
              <a:lnSpc>
                <a:spcPct val="150000"/>
              </a:lnSpc>
              <a:spcAft>
                <a:spcPct val="0"/>
              </a:spcAft>
              <a:tabLst>
                <a:tab pos="468752" algn="l"/>
                <a:tab pos="1066003" algn="l"/>
              </a:tabLst>
              <a:defRPr/>
            </a:pP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○ 청렴도 조사 만족도는 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7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가지 차원을 기준으로 시행 하였으며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이는 투명성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금품요구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향응요구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청탁요구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직위편의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솔선수범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예산집행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</a:p>
          <a:p>
            <a:pPr marL="0" indent="0" algn="just" defTabSz="1042474" fontAlgn="base">
              <a:lnSpc>
                <a:spcPct val="150000"/>
              </a:lnSpc>
              <a:spcAft>
                <a:spcPct val="0"/>
              </a:spcAft>
              <a:tabLst>
                <a:tab pos="468752" algn="l"/>
                <a:tab pos="1066003" algn="l"/>
              </a:tabLst>
              <a:defRPr/>
            </a:pP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  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등으로 구성하여 평가를 진행</a:t>
            </a:r>
            <a:endParaRPr lang="en-US" altLang="ko-KR" sz="14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algn="just" defTabSz="1042474" fontAlgn="base">
              <a:lnSpc>
                <a:spcPct val="150000"/>
              </a:lnSpc>
              <a:spcAft>
                <a:spcPct val="0"/>
              </a:spcAft>
              <a:tabLst>
                <a:tab pos="468752" algn="l"/>
                <a:tab pos="1066003" algn="l"/>
              </a:tabLst>
              <a:defRPr/>
            </a:pP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○ 외부고객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이용객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협력업체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 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및 내부고객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내부직원</a:t>
            </a:r>
            <a:r>
              <a:rPr lang="en-US" altLang="ko-KR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</a:t>
            </a:r>
            <a:r>
              <a:rPr lang="ko-KR" altLang="en-US" sz="140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을 대상으로 조사를 실시 하였으며 동일한 문항으로 조사를 시행</a:t>
            </a:r>
            <a:endParaRPr lang="en-US" altLang="ko-KR" sz="1400" dirty="0">
              <a:solidFill>
                <a:srgbClr val="000000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1F48FADA-E2BB-49C9-A4D0-763BCFCD0C19}"/>
              </a:ext>
            </a:extLst>
          </p:cNvPr>
          <p:cNvSpPr/>
          <p:nvPr/>
        </p:nvSpPr>
        <p:spPr>
          <a:xfrm>
            <a:off x="479580" y="1926934"/>
            <a:ext cx="829309" cy="82930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="" xmlns:ask="http://schemas.microsoft.com/office/drawing/2018/sketchyshapes" sd="3708385712">
                  <a:custGeom>
                    <a:avLst/>
                    <a:gdLst>
                      <a:gd name="connsiteX0" fmla="*/ 0 w 864096"/>
                      <a:gd name="connsiteY0" fmla="*/ 18168 h 109004"/>
                      <a:gd name="connsiteX1" fmla="*/ 18168 w 864096"/>
                      <a:gd name="connsiteY1" fmla="*/ 0 h 109004"/>
                      <a:gd name="connsiteX2" fmla="*/ 845928 w 864096"/>
                      <a:gd name="connsiteY2" fmla="*/ 0 h 109004"/>
                      <a:gd name="connsiteX3" fmla="*/ 864096 w 864096"/>
                      <a:gd name="connsiteY3" fmla="*/ 18168 h 109004"/>
                      <a:gd name="connsiteX4" fmla="*/ 864096 w 864096"/>
                      <a:gd name="connsiteY4" fmla="*/ 90836 h 109004"/>
                      <a:gd name="connsiteX5" fmla="*/ 845928 w 864096"/>
                      <a:gd name="connsiteY5" fmla="*/ 109004 h 109004"/>
                      <a:gd name="connsiteX6" fmla="*/ 18168 w 864096"/>
                      <a:gd name="connsiteY6" fmla="*/ 109004 h 109004"/>
                      <a:gd name="connsiteX7" fmla="*/ 0 w 864096"/>
                      <a:gd name="connsiteY7" fmla="*/ 90836 h 109004"/>
                      <a:gd name="connsiteX8" fmla="*/ 0 w 864096"/>
                      <a:gd name="connsiteY8" fmla="*/ 18168 h 10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4096" h="109004" extrusionOk="0">
                        <a:moveTo>
                          <a:pt x="0" y="18168"/>
                        </a:moveTo>
                        <a:cubicBezTo>
                          <a:pt x="1098" y="7353"/>
                          <a:pt x="9008" y="1624"/>
                          <a:pt x="18168" y="0"/>
                        </a:cubicBezTo>
                        <a:cubicBezTo>
                          <a:pt x="386753" y="17618"/>
                          <a:pt x="444682" y="45969"/>
                          <a:pt x="845928" y="0"/>
                        </a:cubicBezTo>
                        <a:cubicBezTo>
                          <a:pt x="856025" y="-353"/>
                          <a:pt x="864010" y="8250"/>
                          <a:pt x="864096" y="18168"/>
                        </a:cubicBezTo>
                        <a:cubicBezTo>
                          <a:pt x="864513" y="30869"/>
                          <a:pt x="869473" y="59373"/>
                          <a:pt x="864096" y="90836"/>
                        </a:cubicBezTo>
                        <a:cubicBezTo>
                          <a:pt x="862531" y="102069"/>
                          <a:pt x="856712" y="109037"/>
                          <a:pt x="845928" y="109004"/>
                        </a:cubicBezTo>
                        <a:cubicBezTo>
                          <a:pt x="526874" y="102018"/>
                          <a:pt x="130070" y="73719"/>
                          <a:pt x="18168" y="109004"/>
                        </a:cubicBezTo>
                        <a:cubicBezTo>
                          <a:pt x="8201" y="109137"/>
                          <a:pt x="-162" y="102824"/>
                          <a:pt x="0" y="90836"/>
                        </a:cubicBezTo>
                        <a:cubicBezTo>
                          <a:pt x="-3023" y="77938"/>
                          <a:pt x="-837" y="28948"/>
                          <a:pt x="0" y="1816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676" indent="-80676" algn="ctr" defTabSz="930277">
              <a:lnSpc>
                <a:spcPct val="150000"/>
              </a:lnSpc>
              <a:spcBef>
                <a:spcPct val="20000"/>
              </a:spcBef>
              <a:buClr>
                <a:srgbClr val="24A3E1"/>
              </a:buClr>
              <a:buFont typeface="Wingdings" pitchFamily="2" charset="2"/>
              <a:buChar char="§"/>
            </a:pPr>
            <a:endParaRPr lang="ko-KR" altLang="en-US" sz="998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36DAAE2-D36F-4FA7-824D-3DC453199065}"/>
              </a:ext>
            </a:extLst>
          </p:cNvPr>
          <p:cNvGrpSpPr/>
          <p:nvPr/>
        </p:nvGrpSpPr>
        <p:grpSpPr>
          <a:xfrm>
            <a:off x="2030975" y="2534949"/>
            <a:ext cx="8130050" cy="4037513"/>
            <a:chOff x="2754860" y="2534949"/>
            <a:chExt cx="8130050" cy="4037513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3638A5BE-D8AB-47E6-B6E3-CC81F6986325}"/>
                </a:ext>
              </a:extLst>
            </p:cNvPr>
            <p:cNvGrpSpPr/>
            <p:nvPr/>
          </p:nvGrpSpPr>
          <p:grpSpPr>
            <a:xfrm>
              <a:off x="3417528" y="2534950"/>
              <a:ext cx="1497364" cy="518318"/>
              <a:chOff x="3130581" y="1016001"/>
              <a:chExt cx="1651000" cy="571500"/>
            </a:xfrm>
          </p:grpSpPr>
          <p:sp>
            <p:nvSpPr>
              <p:cNvPr id="36" name="사각형: 둥근 모서리 35">
                <a:extLst>
                  <a:ext uri="{FF2B5EF4-FFF2-40B4-BE49-F238E27FC236}">
                    <a16:creationId xmlns:a16="http://schemas.microsoft.com/office/drawing/2014/main" id="{F7C10FA1-7003-4968-AF62-CE1447AC37A9}"/>
                  </a:ext>
                </a:extLst>
              </p:cNvPr>
              <p:cNvSpPr/>
              <p:nvPr/>
            </p:nvSpPr>
            <p:spPr>
              <a:xfrm>
                <a:off x="3130581" y="1016001"/>
                <a:ext cx="1651000" cy="571500"/>
              </a:xfrm>
              <a:prstGeom prst="roundRect">
                <a:avLst/>
              </a:prstGeom>
              <a:gradFill>
                <a:gsLst>
                  <a:gs pos="47800">
                    <a:srgbClr val="5659C2"/>
                  </a:gs>
                  <a:gs pos="0">
                    <a:srgbClr val="2F3181"/>
                  </a:gs>
                  <a:gs pos="100000">
                    <a:srgbClr val="787ACE"/>
                  </a:gs>
                </a:gsLst>
                <a:path path="circle">
                  <a:fillToRect l="50000" t="50000" r="50000" b="50000"/>
                </a:path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32" dirty="0"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5815565C-1CA0-45E4-86EA-DCE0FD5C2B22}"/>
                  </a:ext>
                </a:extLst>
              </p:cNvPr>
              <p:cNvSpPr/>
              <p:nvPr/>
            </p:nvSpPr>
            <p:spPr>
              <a:xfrm>
                <a:off x="3425035" y="1143147"/>
                <a:ext cx="1062092" cy="347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21952">
                  <a:spcAft>
                    <a:spcPts val="680"/>
                  </a:spcAft>
                </a:pPr>
                <a:r>
                  <a:rPr lang="ko-KR" altLang="en-US" sz="1451" kern="0" spc="-9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rPr>
                  <a:t>투명성</a:t>
                </a:r>
                <a:endParaRPr lang="en-US" altLang="ko-KR" sz="1451" kern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</p:grp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070B3B4F-310C-490F-A49B-397B28C543FA}"/>
                </a:ext>
              </a:extLst>
            </p:cNvPr>
            <p:cNvSpPr/>
            <p:nvPr/>
          </p:nvSpPr>
          <p:spPr>
            <a:xfrm>
              <a:off x="4985777" y="2695374"/>
              <a:ext cx="3687463" cy="287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업무를 처리하는 기준이나 절차가 투명하게 잘 공개되어 있다</a:t>
              </a:r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A22C2297-0967-4690-9D50-31F5270008A9}"/>
                </a:ext>
              </a:extLst>
            </p:cNvPr>
            <p:cNvGrpSpPr/>
            <p:nvPr/>
          </p:nvGrpSpPr>
          <p:grpSpPr>
            <a:xfrm>
              <a:off x="3417528" y="3111173"/>
              <a:ext cx="1497364" cy="518318"/>
              <a:chOff x="3547781" y="1785172"/>
              <a:chExt cx="1651000" cy="571500"/>
            </a:xfrm>
          </p:grpSpPr>
          <p:sp>
            <p:nvSpPr>
              <p:cNvPr id="40" name="사각형: 둥근 모서리 39">
                <a:extLst>
                  <a:ext uri="{FF2B5EF4-FFF2-40B4-BE49-F238E27FC236}">
                    <a16:creationId xmlns:a16="http://schemas.microsoft.com/office/drawing/2014/main" id="{EC3EB9A9-A5ED-49BC-9827-0FB3D055353C}"/>
                  </a:ext>
                </a:extLst>
              </p:cNvPr>
              <p:cNvSpPr/>
              <p:nvPr/>
            </p:nvSpPr>
            <p:spPr>
              <a:xfrm>
                <a:off x="3547781" y="1785172"/>
                <a:ext cx="1651000" cy="571500"/>
              </a:xfrm>
              <a:prstGeom prst="roundRect">
                <a:avLst/>
              </a:prstGeom>
              <a:gradFill>
                <a:gsLst>
                  <a:gs pos="47800">
                    <a:srgbClr val="5659C2"/>
                  </a:gs>
                  <a:gs pos="0">
                    <a:srgbClr val="2F3181"/>
                  </a:gs>
                  <a:gs pos="100000">
                    <a:srgbClr val="787ACE"/>
                  </a:gs>
                </a:gsLst>
                <a:path path="circle">
                  <a:fillToRect l="50000" t="50000" r="50000" b="50000"/>
                </a:path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32" dirty="0"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CD634114-8834-4D57-9837-7B43CFDBC00E}"/>
                  </a:ext>
                </a:extLst>
              </p:cNvPr>
              <p:cNvSpPr/>
              <p:nvPr/>
            </p:nvSpPr>
            <p:spPr>
              <a:xfrm>
                <a:off x="3599777" y="1884980"/>
                <a:ext cx="1547008" cy="347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21952">
                  <a:spcAft>
                    <a:spcPts val="680"/>
                  </a:spcAft>
                </a:pPr>
                <a:r>
                  <a:rPr lang="ko-KR" altLang="en-US" sz="1451" kern="0" spc="-9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rPr>
                  <a:t>금품요구</a:t>
                </a:r>
                <a:endParaRPr lang="en-US" altLang="ko-KR" sz="1451" kern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</p:grp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A3FEBF97-58F0-4CE5-A397-81C03CA1239B}"/>
                </a:ext>
              </a:extLst>
            </p:cNvPr>
            <p:cNvSpPr/>
            <p:nvPr/>
          </p:nvSpPr>
          <p:spPr>
            <a:xfrm>
              <a:off x="4985777" y="3254790"/>
              <a:ext cx="5430705" cy="287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공단의 담당자는 업무관련자로부터 금품</a:t>
              </a:r>
              <a:r>
                <a:rPr lang="en-US" altLang="ko-KR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상품권</a:t>
              </a:r>
              <a:r>
                <a:rPr lang="en-US" altLang="ko-KR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, </a:t>
              </a:r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선물 등을 요구하거나 받지 않는다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38921B1A-0B32-41C8-B676-644A92074D96}"/>
                </a:ext>
              </a:extLst>
            </p:cNvPr>
            <p:cNvGrpSpPr/>
            <p:nvPr/>
          </p:nvGrpSpPr>
          <p:grpSpPr>
            <a:xfrm>
              <a:off x="3417528" y="3669229"/>
              <a:ext cx="1497364" cy="518318"/>
              <a:chOff x="3130581" y="1016001"/>
              <a:chExt cx="1651000" cy="571500"/>
            </a:xfrm>
          </p:grpSpPr>
          <p:sp>
            <p:nvSpPr>
              <p:cNvPr id="44" name="사각형: 둥근 모서리 43">
                <a:extLst>
                  <a:ext uri="{FF2B5EF4-FFF2-40B4-BE49-F238E27FC236}">
                    <a16:creationId xmlns:a16="http://schemas.microsoft.com/office/drawing/2014/main" id="{7BF010D3-DA3A-4990-B757-786CFA664D44}"/>
                  </a:ext>
                </a:extLst>
              </p:cNvPr>
              <p:cNvSpPr/>
              <p:nvPr/>
            </p:nvSpPr>
            <p:spPr>
              <a:xfrm>
                <a:off x="3130581" y="1016001"/>
                <a:ext cx="1651000" cy="571500"/>
              </a:xfrm>
              <a:prstGeom prst="roundRect">
                <a:avLst/>
              </a:prstGeom>
              <a:gradFill>
                <a:gsLst>
                  <a:gs pos="47800">
                    <a:schemeClr val="accent6"/>
                  </a:gs>
                  <a:gs pos="0">
                    <a:schemeClr val="accent6">
                      <a:lumMod val="50000"/>
                    </a:schemeClr>
                  </a:gs>
                  <a:gs pos="100000">
                    <a:schemeClr val="accent6"/>
                  </a:gs>
                </a:gsLst>
                <a:path path="circle">
                  <a:fillToRect l="50000" t="50000" r="50000" b="50000"/>
                </a:path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32" dirty="0"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588AC947-0B60-435B-BD17-51726D60E2F2}"/>
                  </a:ext>
                </a:extLst>
              </p:cNvPr>
              <p:cNvSpPr/>
              <p:nvPr/>
            </p:nvSpPr>
            <p:spPr>
              <a:xfrm>
                <a:off x="3182577" y="1146811"/>
                <a:ext cx="1547008" cy="347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21952">
                  <a:spcAft>
                    <a:spcPts val="680"/>
                  </a:spcAft>
                </a:pPr>
                <a:r>
                  <a:rPr lang="ko-KR" altLang="en-US" sz="1451" kern="0" spc="-9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rPr>
                  <a:t>향응요구</a:t>
                </a:r>
                <a:endParaRPr lang="en-US" altLang="ko-KR" sz="1451" kern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</p:grp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9E07594E-B42D-4B53-915C-6818C2DA7990}"/>
                </a:ext>
              </a:extLst>
            </p:cNvPr>
            <p:cNvSpPr/>
            <p:nvPr/>
          </p:nvSpPr>
          <p:spPr>
            <a:xfrm>
              <a:off x="4985777" y="3839267"/>
              <a:ext cx="5219146" cy="287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공단의 담당자는 업무관련자로부터 향응이나 편의를 요구하거나 받지 않는다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A189CE40-B323-4286-ABA7-20099E73CCFA}"/>
                </a:ext>
              </a:extLst>
            </p:cNvPr>
            <p:cNvGrpSpPr/>
            <p:nvPr/>
          </p:nvGrpSpPr>
          <p:grpSpPr>
            <a:xfrm>
              <a:off x="3417528" y="4245452"/>
              <a:ext cx="1497364" cy="518318"/>
              <a:chOff x="3547781" y="1785172"/>
              <a:chExt cx="1651000" cy="571500"/>
            </a:xfrm>
          </p:grpSpPr>
          <p:sp>
            <p:nvSpPr>
              <p:cNvPr id="48" name="사각형: 둥근 모서리 47">
                <a:extLst>
                  <a:ext uri="{FF2B5EF4-FFF2-40B4-BE49-F238E27FC236}">
                    <a16:creationId xmlns:a16="http://schemas.microsoft.com/office/drawing/2014/main" id="{8314C125-6130-4C91-BA3A-695ED5CDD79A}"/>
                  </a:ext>
                </a:extLst>
              </p:cNvPr>
              <p:cNvSpPr/>
              <p:nvPr/>
            </p:nvSpPr>
            <p:spPr>
              <a:xfrm>
                <a:off x="3547781" y="1785172"/>
                <a:ext cx="1651000" cy="571500"/>
              </a:xfrm>
              <a:prstGeom prst="roundRect">
                <a:avLst/>
              </a:prstGeom>
              <a:gradFill>
                <a:gsLst>
                  <a:gs pos="47800">
                    <a:schemeClr val="accent6"/>
                  </a:gs>
                  <a:gs pos="0">
                    <a:schemeClr val="accent6">
                      <a:lumMod val="50000"/>
                    </a:schemeClr>
                  </a:gs>
                  <a:gs pos="100000">
                    <a:schemeClr val="accent6"/>
                  </a:gs>
                </a:gsLst>
                <a:path path="circle">
                  <a:fillToRect l="50000" t="50000" r="50000" b="50000"/>
                </a:path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32" dirty="0"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A4FC4B71-4D8F-467B-BB47-3F543C80810B}"/>
                  </a:ext>
                </a:extLst>
              </p:cNvPr>
              <p:cNvSpPr/>
              <p:nvPr/>
            </p:nvSpPr>
            <p:spPr>
              <a:xfrm>
                <a:off x="3599777" y="1899349"/>
                <a:ext cx="1547008" cy="347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21952">
                  <a:spcAft>
                    <a:spcPts val="680"/>
                  </a:spcAft>
                </a:pPr>
                <a:r>
                  <a:rPr lang="ko-KR" altLang="en-US" sz="1451" kern="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rPr>
                  <a:t>청탁요구</a:t>
                </a:r>
                <a:endParaRPr lang="en-US" altLang="ko-KR" sz="1451" kern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</p:grp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B417CEE6-8BC9-429D-ADAD-8FC66CC1E1EA}"/>
                </a:ext>
              </a:extLst>
            </p:cNvPr>
            <p:cNvSpPr/>
            <p:nvPr/>
          </p:nvSpPr>
          <p:spPr>
            <a:xfrm>
              <a:off x="4985778" y="4338521"/>
              <a:ext cx="4517882" cy="287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관련 직원들이 부당하게 압력을 행사하거나 청탁하지 않는다</a:t>
              </a:r>
              <a:endParaRPr lang="ko-KR" altLang="en-US" sz="1270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35286"/>
                </a:solidFill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D81FCFEC-C7BC-42ED-8408-3C392D869E78}"/>
                </a:ext>
              </a:extLst>
            </p:cNvPr>
            <p:cNvGrpSpPr/>
            <p:nvPr/>
          </p:nvGrpSpPr>
          <p:grpSpPr>
            <a:xfrm>
              <a:off x="3417528" y="5392867"/>
              <a:ext cx="1497364" cy="518318"/>
              <a:chOff x="3130581" y="1016001"/>
              <a:chExt cx="1651000" cy="571500"/>
            </a:xfrm>
          </p:grpSpPr>
          <p:sp>
            <p:nvSpPr>
              <p:cNvPr id="52" name="사각형: 둥근 모서리 51">
                <a:extLst>
                  <a:ext uri="{FF2B5EF4-FFF2-40B4-BE49-F238E27FC236}">
                    <a16:creationId xmlns:a16="http://schemas.microsoft.com/office/drawing/2014/main" id="{38E7C74E-C798-432E-8190-BBF6083FD18A}"/>
                  </a:ext>
                </a:extLst>
              </p:cNvPr>
              <p:cNvSpPr/>
              <p:nvPr/>
            </p:nvSpPr>
            <p:spPr>
              <a:xfrm>
                <a:off x="3130581" y="1016001"/>
                <a:ext cx="1651000" cy="571500"/>
              </a:xfrm>
              <a:prstGeom prst="roundRect">
                <a:avLst/>
              </a:prstGeom>
              <a:gradFill>
                <a:gsLst>
                  <a:gs pos="47800">
                    <a:srgbClr val="006FB7"/>
                  </a:gs>
                  <a:gs pos="0">
                    <a:srgbClr val="035286"/>
                  </a:gs>
                  <a:gs pos="100000">
                    <a:srgbClr val="1D98D4"/>
                  </a:gs>
                </a:gsLst>
                <a:path path="circle">
                  <a:fillToRect l="50000" t="50000" r="50000" b="50000"/>
                </a:path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32" dirty="0"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56B1AF58-551B-4562-91F9-EFC38ACC1DF4}"/>
                  </a:ext>
                </a:extLst>
              </p:cNvPr>
              <p:cNvSpPr/>
              <p:nvPr/>
            </p:nvSpPr>
            <p:spPr>
              <a:xfrm>
                <a:off x="3182577" y="1135105"/>
                <a:ext cx="1547008" cy="347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21952">
                  <a:spcAft>
                    <a:spcPts val="680"/>
                  </a:spcAft>
                </a:pPr>
                <a:r>
                  <a:rPr lang="ko-KR" altLang="en-US" sz="1451" kern="0" spc="-9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rPr>
                  <a:t>솔선수범</a:t>
                </a:r>
                <a:endParaRPr lang="en-US" altLang="ko-KR" sz="1451" kern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</p:grp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4FDE69B9-9743-4945-B000-EE377B8042E8}"/>
                </a:ext>
              </a:extLst>
            </p:cNvPr>
            <p:cNvSpPr/>
            <p:nvPr/>
          </p:nvSpPr>
          <p:spPr>
            <a:xfrm>
              <a:off x="4985777" y="5516942"/>
              <a:ext cx="5430705" cy="287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공단의 담당자는 평소 기관의 부패방지 및 청렴수준 향상을 위해 항상 솔선수범한다</a:t>
              </a:r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89D55C3E-856E-4D69-93F6-07CDE15CC6C3}"/>
                </a:ext>
              </a:extLst>
            </p:cNvPr>
            <p:cNvGrpSpPr/>
            <p:nvPr/>
          </p:nvGrpSpPr>
          <p:grpSpPr>
            <a:xfrm>
              <a:off x="3417528" y="5969090"/>
              <a:ext cx="1497364" cy="518318"/>
              <a:chOff x="3547781" y="1785172"/>
              <a:chExt cx="1651000" cy="571500"/>
            </a:xfrm>
          </p:grpSpPr>
          <p:sp>
            <p:nvSpPr>
              <p:cNvPr id="56" name="사각형: 둥근 모서리 55">
                <a:extLst>
                  <a:ext uri="{FF2B5EF4-FFF2-40B4-BE49-F238E27FC236}">
                    <a16:creationId xmlns:a16="http://schemas.microsoft.com/office/drawing/2014/main" id="{86AE59BF-2EA0-43F8-9FD8-017B77DCCAF7}"/>
                  </a:ext>
                </a:extLst>
              </p:cNvPr>
              <p:cNvSpPr/>
              <p:nvPr/>
            </p:nvSpPr>
            <p:spPr>
              <a:xfrm>
                <a:off x="3547781" y="1785172"/>
                <a:ext cx="1651000" cy="571500"/>
              </a:xfrm>
              <a:prstGeom prst="roundRect">
                <a:avLst/>
              </a:prstGeom>
              <a:gradFill>
                <a:gsLst>
                  <a:gs pos="47800">
                    <a:srgbClr val="006FB7"/>
                  </a:gs>
                  <a:gs pos="0">
                    <a:srgbClr val="035286"/>
                  </a:gs>
                  <a:gs pos="100000">
                    <a:srgbClr val="1D98D4"/>
                  </a:gs>
                </a:gsLst>
                <a:path path="circle">
                  <a:fillToRect l="50000" t="50000" r="50000" b="50000"/>
                </a:path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32" dirty="0"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85FD9110-EA02-4BC8-B445-6941A87573B1}"/>
                  </a:ext>
                </a:extLst>
              </p:cNvPr>
              <p:cNvSpPr/>
              <p:nvPr/>
            </p:nvSpPr>
            <p:spPr>
              <a:xfrm>
                <a:off x="3599777" y="1901645"/>
                <a:ext cx="1547008" cy="347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21952">
                  <a:spcAft>
                    <a:spcPts val="680"/>
                  </a:spcAft>
                </a:pPr>
                <a:r>
                  <a:rPr lang="ko-KR" altLang="en-US" sz="1451" kern="0" spc="-9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rPr>
                  <a:t>예산집행</a:t>
                </a:r>
                <a:endParaRPr lang="en-US" altLang="ko-KR" sz="1451" kern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</p:grp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AD8AF9E8-017E-42B9-A416-2DE7C72068AA}"/>
                </a:ext>
              </a:extLst>
            </p:cNvPr>
            <p:cNvSpPr/>
            <p:nvPr/>
          </p:nvSpPr>
          <p:spPr>
            <a:xfrm>
              <a:off x="4971852" y="5918244"/>
              <a:ext cx="5913058" cy="654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공단의 불필요한 사업을 추진하거나 예산을 낭비하지 않는다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70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50" charset="-127"/>
                  <a:ea typeface="Pretendard" panose="02000503000000020004" pitchFamily="50" charset="-127"/>
                </a:rPr>
                <a:t>공단의 담당자는 공단 예산 및 비용을 사적으로 사용하지 않는다 </a:t>
              </a:r>
            </a:p>
          </p:txBody>
        </p: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2B65A7BB-67F7-42CD-93C2-A4CC21842236}"/>
                </a:ext>
              </a:extLst>
            </p:cNvPr>
            <p:cNvGrpSpPr/>
            <p:nvPr/>
          </p:nvGrpSpPr>
          <p:grpSpPr>
            <a:xfrm>
              <a:off x="3417528" y="4816988"/>
              <a:ext cx="1497364" cy="518318"/>
              <a:chOff x="3130581" y="1016001"/>
              <a:chExt cx="1651000" cy="571500"/>
            </a:xfrm>
          </p:grpSpPr>
          <p:sp>
            <p:nvSpPr>
              <p:cNvPr id="60" name="사각형: 둥근 모서리 59">
                <a:extLst>
                  <a:ext uri="{FF2B5EF4-FFF2-40B4-BE49-F238E27FC236}">
                    <a16:creationId xmlns:a16="http://schemas.microsoft.com/office/drawing/2014/main" id="{C2F4DD16-CF0D-41BA-AB8E-3923985FEEDC}"/>
                  </a:ext>
                </a:extLst>
              </p:cNvPr>
              <p:cNvSpPr/>
              <p:nvPr/>
            </p:nvSpPr>
            <p:spPr>
              <a:xfrm>
                <a:off x="3130581" y="1016001"/>
                <a:ext cx="1651000" cy="571500"/>
              </a:xfrm>
              <a:prstGeom prst="roundRect">
                <a:avLst/>
              </a:prstGeom>
              <a:gradFill>
                <a:gsLst>
                  <a:gs pos="47800">
                    <a:srgbClr val="006FB7"/>
                  </a:gs>
                  <a:gs pos="0">
                    <a:srgbClr val="035286"/>
                  </a:gs>
                  <a:gs pos="100000">
                    <a:srgbClr val="1D98D4"/>
                  </a:gs>
                </a:gsLst>
                <a:path path="circle">
                  <a:fillToRect l="50000" t="50000" r="50000" b="50000"/>
                </a:path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32" dirty="0"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C4D49092-78D2-4A60-B757-52A1EFD6B611}"/>
                  </a:ext>
                </a:extLst>
              </p:cNvPr>
              <p:cNvSpPr/>
              <p:nvPr/>
            </p:nvSpPr>
            <p:spPr>
              <a:xfrm>
                <a:off x="3182577" y="1125087"/>
                <a:ext cx="1547008" cy="347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21952">
                  <a:spcAft>
                    <a:spcPts val="680"/>
                  </a:spcAft>
                </a:pPr>
                <a:r>
                  <a:rPr lang="ko-KR" altLang="en-US" sz="1451" kern="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Pretendard" panose="02000503000000020004" pitchFamily="50" charset="-127"/>
                    <a:ea typeface="Pretendard" panose="02000503000000020004" pitchFamily="50" charset="-127"/>
                  </a:rPr>
                  <a:t>직위편의</a:t>
                </a:r>
                <a:endParaRPr lang="en-US" altLang="ko-KR" sz="1451" kern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Pretendard" panose="02000503000000020004" pitchFamily="50" charset="-127"/>
                  <a:ea typeface="Pretendard" panose="02000503000000020004" pitchFamily="50" charset="-127"/>
                </a:endParaRPr>
              </a:p>
            </p:txBody>
          </p:sp>
        </p:grpSp>
        <p:sp>
          <p:nvSpPr>
            <p:cNvPr id="68" name="사각형: 둥근 위쪽 모서리 67">
              <a:extLst>
                <a:ext uri="{FF2B5EF4-FFF2-40B4-BE49-F238E27FC236}">
                  <a16:creationId xmlns:a16="http://schemas.microsoft.com/office/drawing/2014/main" id="{40DD7961-82BA-42CC-9F2B-C2325FF7BA50}"/>
                </a:ext>
              </a:extLst>
            </p:cNvPr>
            <p:cNvSpPr/>
            <p:nvPr/>
          </p:nvSpPr>
          <p:spPr>
            <a:xfrm rot="5400000">
              <a:off x="1017815" y="4271994"/>
              <a:ext cx="3952461" cy="47837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70" spc="-7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4CAD83F-0D0A-4939-9EE8-10209D425214}"/>
                </a:ext>
              </a:extLst>
            </p:cNvPr>
            <p:cNvSpPr txBox="1"/>
            <p:nvPr/>
          </p:nvSpPr>
          <p:spPr>
            <a:xfrm>
              <a:off x="2805629" y="3330157"/>
              <a:ext cx="404983" cy="2352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32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청</a:t>
              </a:r>
              <a:endParaRPr lang="en-US" altLang="ko-KR" sz="1632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r>
                <a:rPr lang="ko-KR" altLang="en-US" sz="1632" b="1" kern="0" spc="-9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렴</a:t>
              </a:r>
              <a:endParaRPr lang="en-US" altLang="ko-KR" sz="1632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r>
                <a:rPr lang="ko-KR" altLang="en-US" sz="1632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도</a:t>
              </a:r>
              <a:endParaRPr lang="en-US" altLang="ko-KR" sz="1632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endParaRPr lang="en-US" altLang="ko-KR" sz="1632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r>
                <a:rPr lang="ko-KR" altLang="en-US" sz="1632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측</a:t>
              </a:r>
              <a:endParaRPr lang="en-US" altLang="ko-KR" sz="1632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r>
                <a:rPr lang="ko-KR" altLang="en-US" sz="1632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정 </a:t>
              </a:r>
              <a:endParaRPr lang="en-US" altLang="ko-KR" sz="1632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endParaRPr lang="en-US" altLang="ko-KR" sz="1632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r>
                <a:rPr lang="ko-KR" altLang="en-US" sz="1632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모</a:t>
              </a:r>
              <a:endParaRPr lang="en-US" altLang="ko-KR" sz="1632" b="1" kern="0" spc="-9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" panose="02000503000000020004" pitchFamily="50" charset="-127"/>
                <a:ea typeface="Pretendard" panose="02000503000000020004" pitchFamily="50" charset="-127"/>
              </a:endParaRPr>
            </a:p>
            <a:p>
              <a:r>
                <a:rPr lang="ko-KR" altLang="en-US" sz="1632" b="1" kern="0" spc="-9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" panose="02000503000000020004" pitchFamily="50" charset="-127"/>
                  <a:ea typeface="Pretendard" panose="02000503000000020004" pitchFamily="50" charset="-127"/>
                </a:rPr>
                <a:t>델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D9623E10-80C6-4169-7827-6B484604A8EB}"/>
              </a:ext>
            </a:extLst>
          </p:cNvPr>
          <p:cNvGrpSpPr/>
          <p:nvPr/>
        </p:nvGrpSpPr>
        <p:grpSpPr>
          <a:xfrm>
            <a:off x="806273" y="670497"/>
            <a:ext cx="10579454" cy="310162"/>
            <a:chOff x="889000" y="841195"/>
            <a:chExt cx="11664950" cy="341986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AFA5156F-AA74-2759-CEC6-E8C06F4D6617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841195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774385A6-8BA7-B530-66E5-3801345BD389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" y="1183181"/>
              <a:ext cx="11664949" cy="0"/>
            </a:xfrm>
            <a:prstGeom prst="line">
              <a:avLst/>
            </a:prstGeom>
            <a:ln>
              <a:solidFill>
                <a:srgbClr val="0044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9B45292A-C8FF-CC0E-A9DC-0C0FFD4187AB}"/>
                </a:ext>
              </a:extLst>
            </p:cNvPr>
            <p:cNvGrpSpPr/>
            <p:nvPr/>
          </p:nvGrpSpPr>
          <p:grpSpPr>
            <a:xfrm>
              <a:off x="893630" y="878692"/>
              <a:ext cx="11660320" cy="266924"/>
              <a:chOff x="892514" y="880333"/>
              <a:chExt cx="13184209" cy="266924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3159563E-0465-5156-9A53-1BD736146257}"/>
                  </a:ext>
                </a:extLst>
              </p:cNvPr>
              <p:cNvSpPr/>
              <p:nvPr/>
            </p:nvSpPr>
            <p:spPr>
              <a:xfrm>
                <a:off x="892514" y="880717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1.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목적</a:t>
                </a: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15F2B263-13D9-1842-6EC6-F0EEEBB7330D}"/>
                  </a:ext>
                </a:extLst>
              </p:cNvPr>
              <p:cNvSpPr/>
              <p:nvPr/>
            </p:nvSpPr>
            <p:spPr>
              <a:xfrm>
                <a:off x="5301773" y="880333"/>
                <a:ext cx="4365691" cy="265829"/>
              </a:xfrm>
              <a:prstGeom prst="rect">
                <a:avLst/>
              </a:prstGeom>
              <a:noFill/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2.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방향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C333DEF6-2791-EB12-9152-6558EDD1D860}"/>
                  </a:ext>
                </a:extLst>
              </p:cNvPr>
              <p:cNvSpPr/>
              <p:nvPr/>
            </p:nvSpPr>
            <p:spPr>
              <a:xfrm>
                <a:off x="9711032" y="881428"/>
                <a:ext cx="4365691" cy="265829"/>
              </a:xfrm>
              <a:prstGeom prst="rect">
                <a:avLst/>
              </a:prstGeom>
              <a:solidFill>
                <a:srgbClr val="0077FA"/>
              </a:solidFill>
              <a:ln w="3175">
                <a:solidFill>
                  <a:srgbClr val="0077FA"/>
                </a:solidFill>
                <a:extLst>
                  <a:ext uri="{C807C97D-BFC1-408E-A445-0C87EB9F89A2}">
                    <ask:lineSketchStyleProps xmlns="" xmlns:ask="http://schemas.microsoft.com/office/drawing/2018/sketchyshapes" sd="3708385712">
                      <a:custGeom>
                        <a:avLst/>
                        <a:gdLst>
                          <a:gd name="connsiteX0" fmla="*/ 0 w 3985171"/>
                          <a:gd name="connsiteY0" fmla="*/ 0 h 446997"/>
                          <a:gd name="connsiteX1" fmla="*/ 3985171 w 3985171"/>
                          <a:gd name="connsiteY1" fmla="*/ 0 h 446997"/>
                          <a:gd name="connsiteX2" fmla="*/ 3985171 w 3985171"/>
                          <a:gd name="connsiteY2" fmla="*/ 446997 h 446997"/>
                          <a:gd name="connsiteX3" fmla="*/ 0 w 3985171"/>
                          <a:gd name="connsiteY3" fmla="*/ 446997 h 446997"/>
                          <a:gd name="connsiteX4" fmla="*/ 0 w 3985171"/>
                          <a:gd name="connsiteY4" fmla="*/ 0 h 446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85171" h="446997" fill="none" extrusionOk="0">
                            <a:moveTo>
                              <a:pt x="0" y="0"/>
                            </a:moveTo>
                            <a:cubicBezTo>
                              <a:pt x="1986361" y="-23452"/>
                              <a:pt x="2751796" y="162666"/>
                              <a:pt x="3985171" y="0"/>
                            </a:cubicBezTo>
                            <a:cubicBezTo>
                              <a:pt x="3946776" y="112687"/>
                              <a:pt x="3999946" y="315196"/>
                              <a:pt x="3985171" y="446997"/>
                            </a:cubicBezTo>
                            <a:cubicBezTo>
                              <a:pt x="3458015" y="492095"/>
                              <a:pt x="1379528" y="464401"/>
                              <a:pt x="0" y="446997"/>
                            </a:cubicBezTo>
                            <a:cubicBezTo>
                              <a:pt x="16534" y="226581"/>
                              <a:pt x="-17877" y="219742"/>
                              <a:pt x="0" y="0"/>
                            </a:cubicBezTo>
                            <a:close/>
                          </a:path>
                          <a:path w="3985171" h="446997" stroke="0" extrusionOk="0">
                            <a:moveTo>
                              <a:pt x="0" y="0"/>
                            </a:moveTo>
                            <a:cubicBezTo>
                              <a:pt x="476082" y="166220"/>
                              <a:pt x="2005295" y="88627"/>
                              <a:pt x="3985171" y="0"/>
                            </a:cubicBezTo>
                            <a:cubicBezTo>
                              <a:pt x="4009248" y="171061"/>
                              <a:pt x="3971164" y="373692"/>
                              <a:pt x="3985171" y="446997"/>
                            </a:cubicBezTo>
                            <a:cubicBezTo>
                              <a:pt x="2405052" y="615008"/>
                              <a:pt x="1042395" y="389118"/>
                              <a:pt x="0" y="446997"/>
                            </a:cubicBezTo>
                            <a:cubicBezTo>
                              <a:pt x="-15838" y="236724"/>
                              <a:pt x="27167" y="22071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30277" rtl="0" eaLnBrk="1" fontAlgn="auto" latinLnBrk="1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24A3E1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3. </a:t>
                </a:r>
                <a:r>
                  <a:rPr kumimoji="0" lang="ko-KR" altLang="en-US" sz="1088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retendard"/>
                    <a:ea typeface="Pretendard"/>
                    <a:cs typeface="Pretendard Black" panose="02000A03000000020004" pitchFamily="50" charset="-127"/>
                  </a:rPr>
                  <a:t>조사 설계</a:t>
                </a:r>
              </a:p>
            </p:txBody>
          </p:sp>
        </p:grpSp>
      </p:grpSp>
      <p:sp>
        <p:nvSpPr>
          <p:cNvPr id="9" name="Text Box 30">
            <a:extLst>
              <a:ext uri="{FF2B5EF4-FFF2-40B4-BE49-F238E27FC236}">
                <a16:creationId xmlns:a16="http://schemas.microsoft.com/office/drawing/2014/main" id="{B897C77B-1236-D862-FCE1-306E41217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" y="7286"/>
            <a:ext cx="1824538" cy="5947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6096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1420813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2209800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2998788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3787775" indent="-609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2449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47021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51593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5616575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552846" marR="0" lvl="0" indent="-552846" algn="l" defTabSz="1042474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65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03. </a:t>
            </a:r>
            <a:r>
              <a:rPr kumimoji="1" lang="ko-KR" altLang="en-US" sz="1814" b="1" i="0" u="none" strike="noStrike" kern="1200" cap="none" spc="0" normalizeH="0" baseline="0" noProof="0" dirty="0">
                <a:ln>
                  <a:noFill/>
                </a:ln>
                <a:solidFill>
                  <a:srgbClr val="004490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Tahoma" pitchFamily="34" charset="0"/>
              </a:rPr>
              <a:t>조사 </a:t>
            </a:r>
            <a:r>
              <a:rPr lang="ko-KR" altLang="en-US" sz="1814" b="1" dirty="0">
                <a:solidFill>
                  <a:srgbClr val="00449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</a:rPr>
              <a:t>설계</a:t>
            </a:r>
            <a:endParaRPr kumimoji="1" lang="ko-KR" altLang="en-US" sz="3265" b="1" i="0" u="none" strike="noStrike" kern="1200" cap="none" spc="0" normalizeH="0" baseline="0" noProof="0" dirty="0">
              <a:ln>
                <a:noFill/>
              </a:ln>
              <a:solidFill>
                <a:srgbClr val="004490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09539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2">
      <a:majorFont>
        <a:latin typeface="Pretendard Black"/>
        <a:ea typeface="Pretendard Black"/>
        <a:cs typeface=""/>
      </a:majorFont>
      <a:minorFont>
        <a:latin typeface="Pretendard Light"/>
        <a:ea typeface="Pretendar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0077FA"/>
          </a:solidFill>
          <a:extLst>
            <a:ext uri="{C807C97D-BFC1-408E-A445-0C87EB9F89A2}">
              <ask:lineSketchStyleProps xmlns="" xmlns:ask="http://schemas.microsoft.com/office/drawing/2018/sketchyshapes" sd="3708385712">
                <a:custGeom>
                  <a:avLst/>
                  <a:gdLst>
                    <a:gd name="connsiteX0" fmla="*/ 0 w 3985171"/>
                    <a:gd name="connsiteY0" fmla="*/ 0 h 446997"/>
                    <a:gd name="connsiteX1" fmla="*/ 3985171 w 3985171"/>
                    <a:gd name="connsiteY1" fmla="*/ 0 h 446997"/>
                    <a:gd name="connsiteX2" fmla="*/ 3985171 w 3985171"/>
                    <a:gd name="connsiteY2" fmla="*/ 446997 h 446997"/>
                    <a:gd name="connsiteX3" fmla="*/ 0 w 3985171"/>
                    <a:gd name="connsiteY3" fmla="*/ 446997 h 446997"/>
                    <a:gd name="connsiteX4" fmla="*/ 0 w 3985171"/>
                    <a:gd name="connsiteY4" fmla="*/ 0 h 44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5171" h="446997" fill="none" extrusionOk="0">
                      <a:moveTo>
                        <a:pt x="0" y="0"/>
                      </a:moveTo>
                      <a:cubicBezTo>
                        <a:pt x="1986361" y="-23452"/>
                        <a:pt x="2751796" y="162666"/>
                        <a:pt x="3985171" y="0"/>
                      </a:cubicBezTo>
                      <a:cubicBezTo>
                        <a:pt x="3946776" y="112687"/>
                        <a:pt x="3999946" y="315196"/>
                        <a:pt x="3985171" y="446997"/>
                      </a:cubicBezTo>
                      <a:cubicBezTo>
                        <a:pt x="3458015" y="492095"/>
                        <a:pt x="1379528" y="464401"/>
                        <a:pt x="0" y="446997"/>
                      </a:cubicBezTo>
                      <a:cubicBezTo>
                        <a:pt x="16534" y="226581"/>
                        <a:pt x="-17877" y="219742"/>
                        <a:pt x="0" y="0"/>
                      </a:cubicBezTo>
                      <a:close/>
                    </a:path>
                    <a:path w="3985171" h="446997" stroke="0" extrusionOk="0">
                      <a:moveTo>
                        <a:pt x="0" y="0"/>
                      </a:moveTo>
                      <a:cubicBezTo>
                        <a:pt x="476082" y="166220"/>
                        <a:pt x="2005295" y="88627"/>
                        <a:pt x="3985171" y="0"/>
                      </a:cubicBezTo>
                      <a:cubicBezTo>
                        <a:pt x="4009248" y="171061"/>
                        <a:pt x="3971164" y="373692"/>
                        <a:pt x="3985171" y="446997"/>
                      </a:cubicBezTo>
                      <a:cubicBezTo>
                        <a:pt x="2405052" y="615008"/>
                        <a:pt x="1042395" y="389118"/>
                        <a:pt x="0" y="446997"/>
                      </a:cubicBezTo>
                      <a:cubicBezTo>
                        <a:pt x="-15838" y="236724"/>
                        <a:pt x="27167" y="220712"/>
                        <a:pt x="0" y="0"/>
                      </a:cubicBezTo>
                      <a:close/>
                    </a:path>
                  </a:pathLst>
                </a:custGeom>
                <ask:type>
                  <ask:lineSketchNone/>
                </ask:type>
              </ask:lineSketchStyleProps>
            </a:ext>
          </a:extLst>
        </a:ln>
      </a:spPr>
      <a:bodyPr rtlCol="0" anchor="b"/>
      <a:lstStyle>
        <a:defPPr algn="ctr" defTabSz="1025777">
          <a:lnSpc>
            <a:spcPct val="150000"/>
          </a:lnSpc>
          <a:spcBef>
            <a:spcPct val="20000"/>
          </a:spcBef>
          <a:buClr>
            <a:srgbClr val="24A3E1"/>
          </a:buClr>
          <a:defRPr sz="1600" kern="0" dirty="0" smtClean="0">
            <a:solidFill>
              <a:schemeClr val="tx1"/>
            </a:solidFill>
            <a:latin typeface="+mn-ea"/>
            <a:cs typeface="Pretendard Black" panose="02000A03000000020004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6319</TotalTime>
  <Words>2096</Words>
  <Application>Microsoft Office PowerPoint</Application>
  <PresentationFormat>와이드스크린</PresentationFormat>
  <Paragraphs>689</Paragraphs>
  <Slides>24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24</vt:i4>
      </vt:variant>
    </vt:vector>
  </HeadingPairs>
  <TitlesOfParts>
    <vt:vector size="36" baseType="lpstr">
      <vt:lpstr>Pretendard Light</vt:lpstr>
      <vt:lpstr>Calibri</vt:lpstr>
      <vt:lpstr>Wingdings</vt:lpstr>
      <vt:lpstr>?? ??</vt:lpstr>
      <vt:lpstr>Tahoma</vt:lpstr>
      <vt:lpstr>Pretendard SemiBold</vt:lpstr>
      <vt:lpstr>Arial</vt:lpstr>
      <vt:lpstr>Pretendard</vt:lpstr>
      <vt:lpstr>나눔바른고딕</vt:lpstr>
      <vt:lpstr>Pretendard Black</vt:lpstr>
      <vt:lpstr>3_Office 테마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 수연</dc:creator>
  <cp:lastModifiedBy>User</cp:lastModifiedBy>
  <cp:revision>316</cp:revision>
  <dcterms:created xsi:type="dcterms:W3CDTF">2020-11-25T07:45:21Z</dcterms:created>
  <dcterms:modified xsi:type="dcterms:W3CDTF">2024-03-13T02:02:54Z</dcterms:modified>
</cp:coreProperties>
</file>